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1"/>
  </p:sldMasterIdLst>
  <p:notesMasterIdLst>
    <p:notesMasterId r:id="rId31"/>
  </p:notesMasterIdLst>
  <p:handoutMasterIdLst>
    <p:handoutMasterId r:id="rId32"/>
  </p:handoutMasterIdLst>
  <p:sldIdLst>
    <p:sldId id="256" r:id="rId2"/>
    <p:sldId id="287" r:id="rId3"/>
    <p:sldId id="288" r:id="rId4"/>
    <p:sldId id="258" r:id="rId5"/>
    <p:sldId id="259" r:id="rId6"/>
    <p:sldId id="289" r:id="rId7"/>
    <p:sldId id="267" r:id="rId8"/>
    <p:sldId id="290" r:id="rId9"/>
    <p:sldId id="291" r:id="rId10"/>
    <p:sldId id="268" r:id="rId11"/>
    <p:sldId id="269" r:id="rId12"/>
    <p:sldId id="292" r:id="rId13"/>
    <p:sldId id="260" r:id="rId14"/>
    <p:sldId id="270" r:id="rId15"/>
    <p:sldId id="271" r:id="rId16"/>
    <p:sldId id="272" r:id="rId17"/>
    <p:sldId id="261" r:id="rId18"/>
    <p:sldId id="294" r:id="rId19"/>
    <p:sldId id="293" r:id="rId20"/>
    <p:sldId id="262" r:id="rId21"/>
    <p:sldId id="263" r:id="rId22"/>
    <p:sldId id="295" r:id="rId23"/>
    <p:sldId id="298" r:id="rId24"/>
    <p:sldId id="299" r:id="rId25"/>
    <p:sldId id="300" r:id="rId26"/>
    <p:sldId id="301" r:id="rId27"/>
    <p:sldId id="296" r:id="rId28"/>
    <p:sldId id="297" r:id="rId29"/>
    <p:sldId id="284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3915100-EE25-F243-B0BD-9F59668AC05E}">
          <p14:sldIdLst>
            <p14:sldId id="256"/>
            <p14:sldId id="287"/>
            <p14:sldId id="288"/>
            <p14:sldId id="258"/>
            <p14:sldId id="259"/>
            <p14:sldId id="289"/>
            <p14:sldId id="267"/>
            <p14:sldId id="290"/>
            <p14:sldId id="291"/>
            <p14:sldId id="268"/>
            <p14:sldId id="269"/>
            <p14:sldId id="292"/>
            <p14:sldId id="260"/>
            <p14:sldId id="270"/>
            <p14:sldId id="271"/>
            <p14:sldId id="272"/>
            <p14:sldId id="261"/>
            <p14:sldId id="294"/>
            <p14:sldId id="293"/>
            <p14:sldId id="262"/>
            <p14:sldId id="263"/>
            <p14:sldId id="295"/>
            <p14:sldId id="298"/>
            <p14:sldId id="299"/>
            <p14:sldId id="300"/>
            <p14:sldId id="301"/>
            <p14:sldId id="296"/>
            <p14:sldId id="297"/>
            <p14:sldId id="284"/>
          </p14:sldIdLst>
        </p14:section>
        <p14:section name="Untitled Section" id="{F6C5FC7E-F8ED-854F-A0CD-F4EAED52802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646B6-DE8B-4A30-B2ED-27756DF948F9}" type="datetimeFigureOut">
              <a:rPr lang="en-NZ" smtClean="0"/>
              <a:t>27/08/2017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BE989-F307-48A4-96BA-FEFD11CCD60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52181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A496C-9032-4A76-B2DA-EB74C88DDC15}" type="datetimeFigureOut">
              <a:rPr lang="en-NZ" smtClean="0"/>
              <a:t>27/08/2017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47E9B-17E1-451B-B5F8-B169B9EA5FB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2402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96362"/>
            <a:ext cx="8676222" cy="3531576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Tw Cen MT Condensed" panose="020B06060201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15860"/>
            <a:ext cx="8676222" cy="201344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b="50480"/>
          <a:stretch/>
        </p:blipFill>
        <p:spPr>
          <a:xfrm>
            <a:off x="5141649" y="457201"/>
            <a:ext cx="1900520" cy="20544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97923" y="6210300"/>
            <a:ext cx="11582400" cy="9525"/>
          </a:xfrm>
          <a:prstGeom prst="line">
            <a:avLst/>
          </a:prstGeom>
          <a:ln w="571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358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016977"/>
          </a:xfrm>
        </p:spPr>
        <p:txBody>
          <a:bodyPr/>
          <a:lstStyle>
            <a:lvl1pPr algn="ctr"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9867" y="2048606"/>
            <a:ext cx="9905998" cy="4106009"/>
          </a:xfrm>
        </p:spPr>
        <p:txBody>
          <a:bodyPr anchor="t"/>
          <a:lstStyle>
            <a:lvl1pPr>
              <a:defRPr>
                <a:solidFill>
                  <a:schemeClr val="tx1">
                    <a:lumMod val="9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 flipV="1">
            <a:off x="297923" y="6210300"/>
            <a:ext cx="11582400" cy="9525"/>
          </a:xfrm>
          <a:prstGeom prst="line">
            <a:avLst/>
          </a:prstGeom>
          <a:ln w="571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b="50480"/>
          <a:stretch/>
        </p:blipFill>
        <p:spPr>
          <a:xfrm>
            <a:off x="10572379" y="5170266"/>
            <a:ext cx="1395536" cy="15085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12257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9502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8" r:id="rId1"/>
    <p:sldLayoutId id="2147483859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9700" y="196362"/>
            <a:ext cx="9486900" cy="4489938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4900" b="1" dirty="0"/>
              <a:t>Myocardial Management during Cardiac Surgery with Cardiopulmonary Bypass </a:t>
            </a:r>
            <a:endParaRPr lang="en-NZ" sz="49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4914900"/>
            <a:ext cx="8676222" cy="914400"/>
          </a:xfrm>
        </p:spPr>
        <p:txBody>
          <a:bodyPr/>
          <a:lstStyle/>
          <a:p>
            <a:r>
              <a:rPr lang="en-NZ" dirty="0"/>
              <a:t>Damian </a:t>
            </a:r>
            <a:r>
              <a:rPr lang="en-NZ" dirty="0" err="1"/>
              <a:t>Gimpel</a:t>
            </a:r>
            <a:endParaRPr lang="en-NZ" dirty="0"/>
          </a:p>
          <a:p>
            <a:r>
              <a:rPr lang="en-NZ" dirty="0"/>
              <a:t>Waikato Cardiothoracic Unit </a:t>
            </a:r>
          </a:p>
        </p:txBody>
      </p:sp>
    </p:spTree>
    <p:extLst>
      <p:ext uri="{BB962C8B-B14F-4D97-AF65-F5344CB8AC3E}">
        <p14:creationId xmlns:p14="http://schemas.microsoft.com/office/powerpoint/2010/main" val="1417813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702" y="1321984"/>
            <a:ext cx="9905998" cy="4106009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en-NZ" sz="6600" dirty="0"/>
              <a:t>A heart requiring theatre is essentially a sick heart! </a:t>
            </a:r>
          </a:p>
        </p:txBody>
      </p:sp>
    </p:spTree>
    <p:extLst>
      <p:ext uri="{BB962C8B-B14F-4D97-AF65-F5344CB8AC3E}">
        <p14:creationId xmlns:p14="http://schemas.microsoft.com/office/powerpoint/2010/main" val="1168039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262" y="397329"/>
            <a:ext cx="9905998" cy="1016977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NZ" dirty="0"/>
              <a:t>Vulnerability of the diseased heart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dirty="0"/>
              <a:t>coronary blood supply or the myocardium are not normal </a:t>
            </a:r>
            <a:r>
              <a:rPr lang="en-US" sz="2800" dirty="0">
                <a:sym typeface="Wingdings"/>
              </a:rPr>
              <a:t> </a:t>
            </a:r>
            <a:r>
              <a:rPr lang="en-US" sz="2800" dirty="0"/>
              <a:t>susceptible to ischemic and reperfusion damage. </a:t>
            </a:r>
          </a:p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Hypertrophied ventricles </a:t>
            </a:r>
            <a:r>
              <a:rPr lang="en-US" sz="2800" dirty="0">
                <a:sym typeface="Wingdings"/>
              </a:rPr>
              <a:t> </a:t>
            </a:r>
            <a:r>
              <a:rPr lang="en-US" sz="2800" dirty="0"/>
              <a:t>susceptible to ischemic and reperfusion damage.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138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262" y="397329"/>
            <a:ext cx="9905998" cy="1016977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NZ" dirty="0"/>
              <a:t>Vulnerability of the diseased heart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7688" y="1776232"/>
            <a:ext cx="9905998" cy="42841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dirty="0"/>
              <a:t>several factors at play. </a:t>
            </a:r>
          </a:p>
          <a:p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Increased Transmural gradients of energy substrate utilization are markedly elevated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Xanthine oxidase levels are markedly elevated </a:t>
            </a:r>
            <a:r>
              <a:rPr lang="en-US" dirty="0">
                <a:sym typeface="Wingdings"/>
              </a:rPr>
              <a:t> Free radicals</a:t>
            </a:r>
            <a:r>
              <a:rPr lang="en-US" dirty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Superoxide dismutase levels are markedly decreased </a:t>
            </a:r>
            <a:r>
              <a:rPr lang="en-US" dirty="0">
                <a:sym typeface="Wingdings"/>
              </a:rPr>
              <a:t> Poor natural defenses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wall characteristics of the hypertrophied ventricle make reperfusion of the </a:t>
            </a:r>
            <a:r>
              <a:rPr lang="en-US" dirty="0" err="1"/>
              <a:t>subendocardium</a:t>
            </a:r>
            <a:r>
              <a:rPr lang="en-US" dirty="0"/>
              <a:t> even more difficult than under normal circumstances.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The heart of the patient with chronic heart failure is chronically depleted in energy charge susceptible to additional acute depletion and damage during ischemia and reperfusion.</a:t>
            </a:r>
            <a:endParaRPr lang="en-NZ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119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US" dirty="0"/>
              <a:t> Damage from Global Myocardial Ischemia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217810" y="1980512"/>
            <a:ext cx="9905998" cy="4106009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endParaRPr lang="en-US" sz="2000" dirty="0"/>
          </a:p>
          <a:p>
            <a:pPr marL="457200" lvl="1" indent="0" algn="ctr">
              <a:buNone/>
            </a:pPr>
            <a:r>
              <a:rPr lang="en-US" sz="2000" dirty="0"/>
              <a:t>2 concepts:</a:t>
            </a:r>
          </a:p>
          <a:p>
            <a:pPr marL="457200" lvl="1" indent="0" algn="ctr">
              <a:buNone/>
            </a:pPr>
            <a:endParaRPr lang="en-US" sz="2000" dirty="0"/>
          </a:p>
          <a:p>
            <a:pPr marL="914400" lvl="1" indent="-457200" algn="ctr">
              <a:buFont typeface="+mj-lt"/>
              <a:buAutoNum type="arabicPeriod"/>
            </a:pPr>
            <a:r>
              <a:rPr lang="en-US" sz="2000" dirty="0"/>
              <a:t>Myocardial stunning</a:t>
            </a:r>
          </a:p>
          <a:p>
            <a:pPr marL="914400" lvl="1" indent="-457200" algn="ctr">
              <a:buFont typeface="+mj-lt"/>
              <a:buAutoNum type="arabicPeriod"/>
            </a:pPr>
            <a:endParaRPr lang="en-US" sz="2000" dirty="0"/>
          </a:p>
          <a:p>
            <a:pPr marL="914400" lvl="1" indent="-457200" algn="ctr">
              <a:buFont typeface="+mj-lt"/>
              <a:buAutoNum type="arabicPeriod"/>
            </a:pPr>
            <a:r>
              <a:rPr lang="en-US" sz="2000" dirty="0"/>
              <a:t>Myocardial Necrosis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071" y="1980512"/>
            <a:ext cx="4786340" cy="346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946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US" dirty="0"/>
              <a:t> </a:t>
            </a:r>
            <a:r>
              <a:rPr lang="en-NZ" dirty="0"/>
              <a:t>Myocardial Cell Stunning 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occurs after a state of acutely diminished myocardial blood flow followed by adequate reperfusion.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remains for a time diminished contractility </a:t>
            </a:r>
            <a:r>
              <a:rPr lang="en-US" dirty="0">
                <a:sym typeface="Wingdings"/>
              </a:rPr>
              <a:t> </a:t>
            </a:r>
            <a:r>
              <a:rPr lang="en-US" dirty="0"/>
              <a:t>perfusion/contractility mismatch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characterized by systolic and diastolic dysfunction in the absence of myocardial necrosis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damage caused by ischemia and reperfusion.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170629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NZ" dirty="0"/>
              <a:t>Myocardial Cell Necrosis 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the end stage of a complex process initiated by the onset of global myocardial ischemia, maintained by continuing ischemia, and aggravated by reperfusion.</a:t>
            </a:r>
          </a:p>
          <a:p>
            <a:pPr lvl="1"/>
            <a:endParaRPr lang="en-US" dirty="0"/>
          </a:p>
          <a:p>
            <a:pPr lvl="1"/>
            <a:r>
              <a:rPr lang="en-NZ" dirty="0"/>
              <a:t>contractile force declines rapidly, as does myocardial </a:t>
            </a:r>
            <a:r>
              <a:rPr lang="en-NZ" dirty="0" err="1"/>
              <a:t>pH.</a:t>
            </a:r>
            <a:endParaRPr lang="en-NZ" dirty="0"/>
          </a:p>
          <a:p>
            <a:pPr lvl="1"/>
            <a:endParaRPr lang="en-NZ" dirty="0"/>
          </a:p>
          <a:p>
            <a:pPr lvl="1"/>
            <a:r>
              <a:rPr lang="en-NZ" dirty="0"/>
              <a:t>Oxidative metabolism, electron transport, and ATP production by oxidative phosphorylation (which take place in mitochondria) decline rapidly. </a:t>
            </a:r>
          </a:p>
          <a:p>
            <a:pPr lvl="1"/>
            <a:endParaRPr lang="en-NZ" dirty="0"/>
          </a:p>
          <a:p>
            <a:pPr lvl="1"/>
            <a:r>
              <a:rPr lang="en-NZ" dirty="0"/>
              <a:t>Some ATP is still produced by relatively inefficient anaerobic glycolysis. </a:t>
            </a:r>
          </a:p>
        </p:txBody>
      </p:sp>
    </p:spTree>
    <p:extLst>
      <p:ext uri="{BB962C8B-B14F-4D97-AF65-F5344CB8AC3E}">
        <p14:creationId xmlns:p14="http://schemas.microsoft.com/office/powerpoint/2010/main" val="2613011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NZ" dirty="0"/>
              <a:t>Myocardial Cell Necrosis 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ctr"/>
            <a:endParaRPr lang="en-US" dirty="0"/>
          </a:p>
          <a:p>
            <a:pPr lvl="1" algn="ctr"/>
            <a:endParaRPr lang="en-US" dirty="0"/>
          </a:p>
          <a:p>
            <a:pPr lvl="1" algn="ctr"/>
            <a:r>
              <a:rPr lang="en-US" dirty="0"/>
              <a:t>Duration increases </a:t>
            </a:r>
            <a:r>
              <a:rPr lang="en-US" dirty="0">
                <a:sym typeface="Wingdings"/>
              </a:rPr>
              <a:t> </a:t>
            </a:r>
            <a:r>
              <a:rPr lang="en-US" dirty="0"/>
              <a:t>intracellular metabolic deterioration continues</a:t>
            </a:r>
          </a:p>
          <a:p>
            <a:pPr lvl="1" algn="ctr"/>
            <a:endParaRPr lang="en-US" dirty="0"/>
          </a:p>
          <a:p>
            <a:pPr lvl="1" algn="ctr"/>
            <a:r>
              <a:rPr lang="en-US" dirty="0"/>
              <a:t>Permeability changes </a:t>
            </a:r>
          </a:p>
          <a:p>
            <a:pPr lvl="1" algn="ctr"/>
            <a:endParaRPr lang="en-US" dirty="0"/>
          </a:p>
          <a:p>
            <a:pPr lvl="1" algn="ctr"/>
            <a:r>
              <a:rPr lang="en-US" dirty="0"/>
              <a:t>Loss of intra cardiac proteins, enzymes and molecules </a:t>
            </a:r>
          </a:p>
        </p:txBody>
      </p:sp>
    </p:spTree>
    <p:extLst>
      <p:ext uri="{BB962C8B-B14F-4D97-AF65-F5344CB8AC3E}">
        <p14:creationId xmlns:p14="http://schemas.microsoft.com/office/powerpoint/2010/main" val="2159959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NZ" dirty="0"/>
            </a:br>
            <a:endParaRPr lang="en-NZ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274" y="697149"/>
            <a:ext cx="8136268" cy="4913544"/>
          </a:xfrm>
        </p:spPr>
      </p:pic>
      <p:sp>
        <p:nvSpPr>
          <p:cNvPr id="5" name="TextBox 4"/>
          <p:cNvSpPr txBox="1"/>
          <p:nvPr/>
        </p:nvSpPr>
        <p:spPr>
          <a:xfrm>
            <a:off x="1225685" y="5698242"/>
            <a:ext cx="8638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100" dirty="0"/>
              <a:t>Ref: A new shield from the double-edged sword of reperfusion in STEMI , </a:t>
            </a:r>
            <a:r>
              <a:rPr lang="en-US" sz="1100" dirty="0" err="1"/>
              <a:t>Navin</a:t>
            </a:r>
            <a:r>
              <a:rPr lang="en-US" sz="1100" dirty="0"/>
              <a:t> K. </a:t>
            </a:r>
            <a:r>
              <a:rPr lang="en-US" sz="1100" dirty="0" err="1"/>
              <a:t>Kapur</a:t>
            </a:r>
            <a:r>
              <a:rPr lang="en-US" sz="1100" dirty="0"/>
              <a:t> and Richard H. </a:t>
            </a:r>
            <a:r>
              <a:rPr lang="en-US" sz="1100" dirty="0" err="1"/>
              <a:t>Karas</a:t>
            </a:r>
            <a:r>
              <a:rPr lang="en-US" sz="1100" dirty="0"/>
              <a:t>. </a:t>
            </a:r>
            <a:r>
              <a:rPr lang="en-US" sz="1100" dirty="0" err="1"/>
              <a:t>Eur</a:t>
            </a:r>
            <a:r>
              <a:rPr lang="en-US" sz="1100" dirty="0"/>
              <a:t> Heart J (2015) 36 (44): 3058-3060.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254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NZ" dirty="0"/>
              <a:t> </a:t>
            </a:r>
            <a:r>
              <a:rPr lang="en-NZ" b="1" dirty="0"/>
              <a:t>Damage from Reperfusion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ctr"/>
            <a:r>
              <a:rPr lang="en-NZ" sz="2800" dirty="0"/>
              <a:t>Myocardial Cell Damage </a:t>
            </a:r>
          </a:p>
          <a:p>
            <a:pPr lvl="1" algn="ctr"/>
            <a:endParaRPr lang="en-NZ" sz="2800" dirty="0"/>
          </a:p>
          <a:p>
            <a:pPr lvl="1" algn="ctr"/>
            <a:r>
              <a:rPr lang="en-NZ" sz="2800" dirty="0"/>
              <a:t>Endothelial Cell Damage</a:t>
            </a:r>
          </a:p>
          <a:p>
            <a:pPr lvl="1" algn="ctr"/>
            <a:endParaRPr lang="en-NZ" sz="2800" dirty="0"/>
          </a:p>
          <a:p>
            <a:pPr lvl="1" algn="ctr"/>
            <a:r>
              <a:rPr lang="en-NZ" sz="2800" dirty="0"/>
              <a:t>Specialized Conduction Cell Damage</a:t>
            </a:r>
          </a:p>
          <a:p>
            <a:pPr lvl="1"/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19588500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319" y="2487038"/>
            <a:ext cx="9905998" cy="1016977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NZ" dirty="0"/>
              <a:t> </a:t>
            </a:r>
            <a:r>
              <a:rPr lang="en-NZ" b="1" dirty="0"/>
              <a:t>Can you give the heart a pep Talk BEFORE CPB?</a:t>
            </a:r>
          </a:p>
        </p:txBody>
      </p:sp>
    </p:spTree>
    <p:extLst>
      <p:ext uri="{BB962C8B-B14F-4D97-AF65-F5344CB8AC3E}">
        <p14:creationId xmlns:p14="http://schemas.microsoft.com/office/powerpoint/2010/main" val="192061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867" y="344864"/>
            <a:ext cx="9905998" cy="1016977"/>
          </a:xfrm>
        </p:spPr>
        <p:txBody>
          <a:bodyPr>
            <a:normAutofit/>
          </a:bodyPr>
          <a:lstStyle/>
          <a:p>
            <a:r>
              <a:rPr lang="en-NZ" b="1" dirty="0"/>
              <a:t>Why is this important?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dirty="0"/>
          </a:p>
          <a:p>
            <a:pPr marL="0" indent="0" algn="ctr">
              <a:buNone/>
            </a:pPr>
            <a:endParaRPr lang="en-US" sz="6000" dirty="0"/>
          </a:p>
          <a:p>
            <a:pPr marL="0" indent="0" algn="ctr">
              <a:buNone/>
            </a:pPr>
            <a:r>
              <a:rPr lang="en-US" sz="6000" dirty="0"/>
              <a:t>TIME IS MUSCLE!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741" y="1692052"/>
            <a:ext cx="4276965" cy="240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0227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920" y="432707"/>
            <a:ext cx="9905998" cy="736670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br>
              <a:rPr lang="en-NZ" dirty="0"/>
            </a:br>
            <a:r>
              <a:rPr lang="en-NZ" dirty="0"/>
              <a:t> </a:t>
            </a:r>
            <a:r>
              <a:rPr lang="en-NZ" b="1" dirty="0"/>
              <a:t>Advantageous Conditions during Ischemia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920" y="2700359"/>
            <a:ext cx="9905998" cy="1988373"/>
          </a:xfrm>
        </p:spPr>
        <p:txBody>
          <a:bodyPr/>
          <a:lstStyle/>
          <a:p>
            <a:pPr lvl="1" algn="ctr"/>
            <a:r>
              <a:rPr lang="en-US" sz="2800" dirty="0"/>
              <a:t>Myocardial glycogen content can be increased by an intravenous infusion of a glucose-insulin-potassium  - PHASE II TRIAL</a:t>
            </a:r>
          </a:p>
          <a:p>
            <a:pPr lvl="1" algn="ctr"/>
            <a:endParaRPr lang="en-US" sz="2800" dirty="0"/>
          </a:p>
          <a:p>
            <a:pPr lvl="1" algn="ctr"/>
            <a:endParaRPr lang="en-US" sz="2800" dirty="0"/>
          </a:p>
          <a:p>
            <a:pPr lvl="1"/>
            <a:endParaRPr lang="en-US" sz="2000" dirty="0"/>
          </a:p>
          <a:p>
            <a:pPr lvl="1"/>
            <a:endParaRPr lang="en-NZ" sz="2000" dirty="0"/>
          </a:p>
          <a:p>
            <a:pPr lvl="1"/>
            <a:endParaRPr lang="en-NZ" sz="2000" dirty="0"/>
          </a:p>
          <a:p>
            <a:pPr lvl="1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7682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070" y="601436"/>
            <a:ext cx="9905998" cy="1016977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en-US" b="1" dirty="0"/>
              <a:t>Methods of Myocardial Management during Cardiac Surgery 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en-US" sz="2000" dirty="0"/>
              <a:t>Goals of management is to limit </a:t>
            </a:r>
            <a:r>
              <a:rPr lang="en-US" sz="2000" dirty="0" err="1"/>
              <a:t>ischaemia</a:t>
            </a:r>
            <a:r>
              <a:rPr lang="en-US" sz="2000" dirty="0"/>
              <a:t> by combination of: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myocardial hypothermia</a:t>
            </a:r>
          </a:p>
          <a:p>
            <a:pPr marL="457200" lvl="1" indent="0" algn="ctr">
              <a:buNone/>
            </a:pPr>
            <a:r>
              <a:rPr lang="en-US" sz="2000" dirty="0"/>
              <a:t>electromechanical arrest</a:t>
            </a:r>
          </a:p>
          <a:p>
            <a:pPr marL="457200" lvl="1" indent="0" algn="ctr">
              <a:buNone/>
            </a:pPr>
            <a:r>
              <a:rPr lang="en-US" sz="2000" dirty="0"/>
              <a:t>Washout</a:t>
            </a:r>
          </a:p>
          <a:p>
            <a:pPr marL="457200" lvl="1" indent="0" algn="ctr">
              <a:buNone/>
            </a:pPr>
            <a:r>
              <a:rPr lang="en-US" sz="2000" dirty="0"/>
              <a:t>O2 and other substrate enhancement</a:t>
            </a:r>
          </a:p>
          <a:p>
            <a:pPr marL="457200" lvl="1" indent="0" algn="ctr">
              <a:buNone/>
            </a:pPr>
            <a:r>
              <a:rPr lang="en-US" sz="2000" dirty="0"/>
              <a:t>oncotic manipulation</a:t>
            </a:r>
          </a:p>
          <a:p>
            <a:pPr marL="457200" lvl="1" indent="0" algn="ctr">
              <a:buNone/>
            </a:pPr>
            <a:r>
              <a:rPr lang="en-US" sz="2000" dirty="0"/>
              <a:t>buffering.</a:t>
            </a:r>
          </a:p>
          <a:p>
            <a:pPr lvl="1"/>
            <a:endParaRPr lang="en-NZ" sz="2000" dirty="0"/>
          </a:p>
          <a:p>
            <a:pPr lvl="1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804619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070" y="601436"/>
            <a:ext cx="9905998" cy="1016977"/>
          </a:xfrm>
        </p:spPr>
        <p:txBody>
          <a:bodyPr>
            <a:normAutofit/>
          </a:bodyPr>
          <a:lstStyle/>
          <a:p>
            <a:r>
              <a:rPr lang="en-US" dirty="0" err="1"/>
              <a:t>Cardioplegia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046" y="1691406"/>
            <a:ext cx="9905998" cy="4106009"/>
          </a:xfrm>
        </p:spPr>
        <p:txBody>
          <a:bodyPr>
            <a:normAutofit/>
          </a:bodyPr>
          <a:lstStyle/>
          <a:p>
            <a:pPr lvl="1" algn="ctr"/>
            <a:endParaRPr lang="en-NZ" dirty="0"/>
          </a:p>
          <a:p>
            <a:pPr lvl="1" algn="ctr"/>
            <a:endParaRPr lang="en-NZ" dirty="0"/>
          </a:p>
          <a:p>
            <a:pPr lvl="1" algn="ctr"/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469" y="2283299"/>
            <a:ext cx="35052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11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070" y="601436"/>
            <a:ext cx="9905998" cy="1016977"/>
          </a:xfrm>
        </p:spPr>
        <p:txBody>
          <a:bodyPr>
            <a:normAutofit/>
          </a:bodyPr>
          <a:lstStyle/>
          <a:p>
            <a:r>
              <a:rPr lang="en-US" dirty="0" err="1"/>
              <a:t>Cardioplegia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046" y="1691406"/>
            <a:ext cx="9905998" cy="4106009"/>
          </a:xfrm>
        </p:spPr>
        <p:txBody>
          <a:bodyPr>
            <a:normAutofit/>
          </a:bodyPr>
          <a:lstStyle/>
          <a:p>
            <a:pPr lvl="1" algn="ctr"/>
            <a:endParaRPr lang="en-NZ" sz="2000" dirty="0"/>
          </a:p>
          <a:p>
            <a:pPr algn="ctr"/>
            <a:r>
              <a:rPr lang="en-NZ" dirty="0">
                <a:effectLst/>
              </a:rPr>
              <a:t>2 MECHANISMS</a:t>
            </a:r>
          </a:p>
          <a:p>
            <a:pPr algn="ctr"/>
            <a:endParaRPr lang="en-NZ" dirty="0">
              <a:effectLst/>
            </a:endParaRPr>
          </a:p>
          <a:p>
            <a:pPr marL="457200" indent="-457200" algn="ctr">
              <a:buAutoNum type="arabicPeriod"/>
            </a:pPr>
            <a:r>
              <a:rPr lang="en-NZ" dirty="0">
                <a:effectLst/>
              </a:rPr>
              <a:t>Inhibition of the fast sodium current to prevent conduction of the myocardial action potential</a:t>
            </a:r>
          </a:p>
          <a:p>
            <a:pPr marL="457200" indent="-457200" algn="ctr">
              <a:buAutoNum type="arabicPeriod"/>
            </a:pPr>
            <a:endParaRPr lang="en-NZ" dirty="0">
              <a:effectLst/>
            </a:endParaRPr>
          </a:p>
          <a:p>
            <a:pPr marL="0" indent="0" algn="ctr">
              <a:buNone/>
            </a:pPr>
            <a:r>
              <a:rPr lang="en-NZ" dirty="0">
                <a:effectLst/>
              </a:rPr>
              <a:t>2. Inhibition of calcium activation of myofilaments to prevent myocyte contraction </a:t>
            </a:r>
          </a:p>
          <a:p>
            <a:pPr marL="0" indent="0" algn="ctr">
              <a:buNone/>
            </a:pPr>
            <a:endParaRPr lang="en-NZ" dirty="0">
              <a:effectLst/>
            </a:endParaRPr>
          </a:p>
          <a:p>
            <a:pPr lvl="1" algn="ctr"/>
            <a:endParaRPr lang="en-NZ" dirty="0"/>
          </a:p>
          <a:p>
            <a:pPr lvl="1" algn="ctr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887809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070" y="601436"/>
            <a:ext cx="9905998" cy="1016977"/>
          </a:xfrm>
        </p:spPr>
        <p:txBody>
          <a:bodyPr>
            <a:normAutofit/>
          </a:bodyPr>
          <a:lstStyle/>
          <a:p>
            <a:r>
              <a:rPr lang="en-US" dirty="0" err="1"/>
              <a:t>Cardioplegia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046" y="1691406"/>
            <a:ext cx="9905998" cy="4106009"/>
          </a:xfrm>
        </p:spPr>
        <p:txBody>
          <a:bodyPr>
            <a:normAutofit lnSpcReduction="10000"/>
          </a:bodyPr>
          <a:lstStyle/>
          <a:p>
            <a:pPr lvl="1" algn="ctr"/>
            <a:endParaRPr lang="en-NZ" sz="2000" dirty="0"/>
          </a:p>
          <a:p>
            <a:pPr marL="0" indent="0" algn="ctr">
              <a:buNone/>
            </a:pPr>
            <a:r>
              <a:rPr lang="en-NZ" dirty="0">
                <a:effectLst/>
              </a:rPr>
              <a:t>CRYSTALLOID</a:t>
            </a:r>
          </a:p>
          <a:p>
            <a:pPr marL="0" indent="0" algn="ctr">
              <a:buNone/>
            </a:pPr>
            <a:endParaRPr lang="en-NZ" dirty="0">
              <a:effectLst/>
            </a:endParaRPr>
          </a:p>
          <a:p>
            <a:pPr marL="0" indent="0" algn="ctr">
              <a:buNone/>
            </a:pPr>
            <a:r>
              <a:rPr lang="en-NZ" dirty="0">
                <a:effectLst/>
              </a:rPr>
              <a:t>2 TYPES:</a:t>
            </a:r>
          </a:p>
          <a:p>
            <a:pPr marL="0" indent="0" algn="ctr">
              <a:buNone/>
            </a:pPr>
            <a:endParaRPr lang="en-NZ" dirty="0">
              <a:effectLst/>
            </a:endParaRPr>
          </a:p>
          <a:p>
            <a:pPr marL="457200" indent="-457200" algn="ctr">
              <a:buFont typeface="+mj-lt"/>
              <a:buAutoNum type="arabicPeriod"/>
            </a:pPr>
            <a:r>
              <a:rPr lang="en-NZ" dirty="0">
                <a:effectLst/>
              </a:rPr>
              <a:t>INTRACELLULAR </a:t>
            </a:r>
            <a:r>
              <a:rPr lang="mr-IN" dirty="0">
                <a:effectLst/>
              </a:rPr>
              <a:t>–</a:t>
            </a:r>
            <a:r>
              <a:rPr lang="en-NZ" dirty="0">
                <a:effectLst/>
              </a:rPr>
              <a:t> LOW / ABSENT CONCENTRATIONS OF SODIUM AND CALCIUM</a:t>
            </a:r>
          </a:p>
          <a:p>
            <a:pPr marL="457200" indent="-457200" algn="ctr">
              <a:buFont typeface="+mj-lt"/>
              <a:buAutoNum type="arabicPeriod"/>
            </a:pPr>
            <a:endParaRPr lang="en-NZ" dirty="0">
              <a:effectLst/>
            </a:endParaRPr>
          </a:p>
          <a:p>
            <a:pPr marL="457200" indent="-457200" algn="ctr">
              <a:buFont typeface="+mj-lt"/>
              <a:buAutoNum type="arabicPeriod"/>
            </a:pPr>
            <a:r>
              <a:rPr lang="en-NZ" dirty="0">
                <a:effectLst/>
              </a:rPr>
              <a:t>EXTRACELLULAR </a:t>
            </a:r>
            <a:r>
              <a:rPr lang="mr-IN" dirty="0">
                <a:effectLst/>
              </a:rPr>
              <a:t>–</a:t>
            </a:r>
            <a:r>
              <a:rPr lang="en-NZ" dirty="0">
                <a:effectLst/>
              </a:rPr>
              <a:t> HIGH CONCENTRATIONS OF SODIUM, CALCIUM AND MAGNEISUM</a:t>
            </a:r>
          </a:p>
          <a:p>
            <a:pPr marL="457200" indent="-457200" algn="ctr">
              <a:buFont typeface="+mj-lt"/>
              <a:buAutoNum type="arabicPeriod"/>
            </a:pPr>
            <a:endParaRPr lang="en-NZ" dirty="0">
              <a:effectLst/>
            </a:endParaRPr>
          </a:p>
          <a:p>
            <a:pPr lvl="1" algn="ctr"/>
            <a:endParaRPr lang="en-NZ" dirty="0"/>
          </a:p>
          <a:p>
            <a:pPr lvl="1" algn="ctr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185601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070" y="601436"/>
            <a:ext cx="9905998" cy="1016977"/>
          </a:xfrm>
        </p:spPr>
        <p:txBody>
          <a:bodyPr>
            <a:normAutofit/>
          </a:bodyPr>
          <a:lstStyle/>
          <a:p>
            <a:r>
              <a:rPr lang="en-US" dirty="0" err="1"/>
              <a:t>Cardioplegia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046" y="1691406"/>
            <a:ext cx="9905998" cy="4106009"/>
          </a:xfrm>
        </p:spPr>
        <p:txBody>
          <a:bodyPr>
            <a:normAutofit/>
          </a:bodyPr>
          <a:lstStyle/>
          <a:p>
            <a:pPr lvl="1" algn="ctr"/>
            <a:endParaRPr lang="en-NZ" sz="2000" dirty="0"/>
          </a:p>
          <a:p>
            <a:pPr marL="0" indent="0" algn="ctr">
              <a:buNone/>
            </a:pPr>
            <a:endParaRPr lang="en-NZ" dirty="0">
              <a:effectLst/>
            </a:endParaRPr>
          </a:p>
          <a:p>
            <a:pPr marL="0" indent="0" algn="ctr">
              <a:buNone/>
            </a:pPr>
            <a:r>
              <a:rPr lang="en-NZ" dirty="0">
                <a:effectLst/>
              </a:rPr>
              <a:t>COLD BLOOD CARDIOPLEGIA</a:t>
            </a:r>
          </a:p>
          <a:p>
            <a:pPr marL="0" indent="0" algn="ctr">
              <a:buNone/>
            </a:pPr>
            <a:endParaRPr lang="en-NZ" dirty="0">
              <a:effectLst/>
            </a:endParaRPr>
          </a:p>
          <a:p>
            <a:pPr marL="0" indent="0" algn="ctr">
              <a:buNone/>
            </a:pPr>
            <a:r>
              <a:rPr lang="en-NZ" dirty="0">
                <a:effectLst/>
              </a:rPr>
              <a:t>- HYPOTHERMIC, HYPOKALAEMIC INDUCED CARDIAC ARREST.</a:t>
            </a:r>
          </a:p>
          <a:p>
            <a:pPr marL="0" indent="0" algn="ctr">
              <a:buNone/>
            </a:pPr>
            <a:endParaRPr lang="en-NZ" dirty="0">
              <a:effectLst/>
            </a:endParaRPr>
          </a:p>
          <a:p>
            <a:pPr marL="457200" indent="-457200" algn="ctr">
              <a:buFont typeface="+mj-lt"/>
              <a:buAutoNum type="arabicPeriod"/>
            </a:pPr>
            <a:endParaRPr lang="en-NZ" dirty="0">
              <a:effectLst/>
            </a:endParaRPr>
          </a:p>
          <a:p>
            <a:pPr lvl="1" algn="ctr"/>
            <a:endParaRPr lang="en-NZ" dirty="0"/>
          </a:p>
          <a:p>
            <a:pPr lvl="1" algn="ctr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523457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070" y="601436"/>
            <a:ext cx="9905998" cy="1016977"/>
          </a:xfrm>
        </p:spPr>
        <p:txBody>
          <a:bodyPr>
            <a:normAutofit/>
          </a:bodyPr>
          <a:lstStyle/>
          <a:p>
            <a:r>
              <a:rPr lang="en-US" dirty="0"/>
              <a:t>COLD BLOOD </a:t>
            </a:r>
            <a:r>
              <a:rPr lang="en-US" dirty="0" err="1"/>
              <a:t>Cardioplegia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046" y="1691406"/>
            <a:ext cx="9905998" cy="4106009"/>
          </a:xfrm>
        </p:spPr>
        <p:txBody>
          <a:bodyPr>
            <a:normAutofit/>
          </a:bodyPr>
          <a:lstStyle/>
          <a:p>
            <a:pPr marL="457200" indent="-457200" algn="ctr">
              <a:buFont typeface="+mj-lt"/>
              <a:buAutoNum type="arabicPeriod"/>
            </a:pPr>
            <a:endParaRPr lang="en-NZ" dirty="0">
              <a:effectLst/>
            </a:endParaRPr>
          </a:p>
          <a:p>
            <a:pPr marL="457200" indent="-457200" algn="ctr">
              <a:buFont typeface="+mj-lt"/>
              <a:buAutoNum type="arabicPeriod"/>
            </a:pPr>
            <a:r>
              <a:rPr lang="en-NZ" dirty="0">
                <a:effectLst/>
              </a:rPr>
              <a:t>PROVIDES OXYGENATED ENVIRONEMNT 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NZ" dirty="0">
                <a:effectLst/>
              </a:rPr>
              <a:t>LIMITS HEAMODILUTION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NZ" dirty="0">
                <a:effectLst/>
              </a:rPr>
              <a:t>GOOD BUFFERING CAPACITY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NZ" dirty="0">
                <a:effectLst/>
              </a:rPr>
              <a:t>PHYSIOLOGICAL PH AND BUFFERING CAPACITY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NZ" dirty="0">
                <a:effectLst/>
              </a:rPr>
              <a:t>ENDOGENOUS ANTIOXIDANTS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NZ" dirty="0">
                <a:effectLst/>
              </a:rPr>
              <a:t>LESS COMPLEX TO PREPARE</a:t>
            </a:r>
          </a:p>
          <a:p>
            <a:pPr lvl="1" algn="ctr"/>
            <a:endParaRPr lang="en-NZ" dirty="0"/>
          </a:p>
          <a:p>
            <a:pPr lvl="1" algn="ctr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534036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070" y="601436"/>
            <a:ext cx="9905998" cy="1016977"/>
          </a:xfrm>
        </p:spPr>
        <p:txBody>
          <a:bodyPr>
            <a:normAutofit/>
          </a:bodyPr>
          <a:lstStyle/>
          <a:p>
            <a:r>
              <a:rPr lang="en-US" dirty="0" err="1"/>
              <a:t>Cardioplegia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en-NZ" dirty="0"/>
              <a:t>ROUTE </a:t>
            </a:r>
            <a:r>
              <a:rPr lang="en-NZ" dirty="0">
                <a:sym typeface="Wingdings"/>
              </a:rPr>
              <a:t> ANTEGRADE OR RETROGRADE</a:t>
            </a:r>
          </a:p>
          <a:p>
            <a:pPr lvl="1" algn="ctr"/>
            <a:endParaRPr lang="en-NZ" dirty="0">
              <a:sym typeface="Wingdings"/>
            </a:endParaRPr>
          </a:p>
          <a:p>
            <a:pPr lvl="1" algn="ctr"/>
            <a:endParaRPr lang="en-NZ" dirty="0">
              <a:sym typeface="Wingdings"/>
            </a:endParaRPr>
          </a:p>
          <a:p>
            <a:pPr lvl="1" algn="ctr"/>
            <a:r>
              <a:rPr lang="en-NZ" dirty="0">
                <a:sym typeface="Wingdings"/>
              </a:rPr>
              <a:t>ANTEGRADE  AORTIC ROOT/CORONARY OSTIA AT 60-100 MMHG</a:t>
            </a:r>
          </a:p>
          <a:p>
            <a:pPr lvl="1" algn="ctr"/>
            <a:endParaRPr lang="en-NZ" dirty="0">
              <a:sym typeface="Wingdings"/>
            </a:endParaRPr>
          </a:p>
          <a:p>
            <a:pPr lvl="1" algn="ctr"/>
            <a:endParaRPr lang="en-NZ" dirty="0">
              <a:sym typeface="Wingdings"/>
            </a:endParaRPr>
          </a:p>
          <a:p>
            <a:pPr lvl="1" algn="ctr"/>
            <a:r>
              <a:rPr lang="en-NZ" dirty="0">
                <a:sym typeface="Wingdings"/>
              </a:rPr>
              <a:t>RETROGRADE  CORONARY SINUS AT 30-50 MMHG </a:t>
            </a:r>
          </a:p>
          <a:p>
            <a:pPr lvl="1"/>
            <a:endParaRPr lang="en-NZ" dirty="0">
              <a:sym typeface="Wingdings"/>
            </a:endParaRPr>
          </a:p>
          <a:p>
            <a:pPr lvl="1" algn="ctr"/>
            <a:endParaRPr lang="en-NZ" dirty="0">
              <a:sym typeface="Wingdings"/>
            </a:endParaRPr>
          </a:p>
          <a:p>
            <a:pPr lvl="1" algn="ctr"/>
            <a:endParaRPr lang="en-NZ" dirty="0">
              <a:sym typeface="Wingdings"/>
            </a:endParaRPr>
          </a:p>
          <a:p>
            <a:pPr lvl="1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764865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070" y="601436"/>
            <a:ext cx="9905998" cy="1016977"/>
          </a:xfrm>
        </p:spPr>
        <p:txBody>
          <a:bodyPr>
            <a:normAutofit/>
          </a:bodyPr>
          <a:lstStyle/>
          <a:p>
            <a:r>
              <a:rPr lang="en-US" dirty="0" err="1"/>
              <a:t>Cardioplegia</a:t>
            </a:r>
            <a:r>
              <a:rPr lang="en-US" dirty="0"/>
              <a:t> EXAMPLES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ctr"/>
            <a:endParaRPr lang="en-NZ" dirty="0">
              <a:sym typeface="Wingdings"/>
            </a:endParaRPr>
          </a:p>
          <a:p>
            <a:pPr lvl="1" algn="ctr"/>
            <a:endParaRPr lang="en-NZ" dirty="0">
              <a:sym typeface="Wingdings"/>
            </a:endParaRPr>
          </a:p>
          <a:p>
            <a:pPr lvl="1"/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594" y="1618413"/>
            <a:ext cx="5700949" cy="427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7447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070" y="601436"/>
            <a:ext cx="9905998" cy="1016977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b="1" dirty="0"/>
              <a:t>OTHER METHODS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NZ" dirty="0"/>
              <a:t>INTERMITTTENT AORTIC CROSS CLAMPING W/ FIBRILLATION </a:t>
            </a:r>
          </a:p>
          <a:p>
            <a:pPr lvl="1"/>
            <a:endParaRPr lang="en-NZ" dirty="0"/>
          </a:p>
          <a:p>
            <a:pPr lvl="1"/>
            <a:r>
              <a:rPr lang="en-NZ" dirty="0"/>
              <a:t>SYSTEMIC HYPOTHERMIA AND ELECTIVE FIBRILLATORY ARREST (SEVERELY CALCIFIED AORTA)</a:t>
            </a:r>
          </a:p>
          <a:p>
            <a:pPr lvl="1"/>
            <a:endParaRPr lang="en-NZ" dirty="0"/>
          </a:p>
          <a:p>
            <a:pPr lvl="1"/>
            <a:r>
              <a:rPr lang="en-NZ" dirty="0"/>
              <a:t>OFF PUMP SURGERY</a:t>
            </a:r>
          </a:p>
          <a:p>
            <a:pPr lvl="1"/>
            <a:endParaRPr lang="en-NZ" dirty="0"/>
          </a:p>
          <a:p>
            <a:pPr lvl="1"/>
            <a:r>
              <a:rPr lang="en-NZ" dirty="0"/>
              <a:t>PHARMACOLOGIC AGENTS </a:t>
            </a:r>
            <a:r>
              <a:rPr lang="en-NZ" dirty="0">
                <a:sym typeface="Wingdings"/>
              </a:rPr>
              <a:t> Adenosine, </a:t>
            </a:r>
            <a:r>
              <a:rPr lang="en-NZ" dirty="0" err="1">
                <a:sym typeface="Wingdings"/>
              </a:rPr>
              <a:t>Acadensine</a:t>
            </a:r>
            <a:r>
              <a:rPr lang="en-NZ" dirty="0">
                <a:sym typeface="Wingdings"/>
              </a:rPr>
              <a:t>, Na-H exchange inhibitors 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20367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b="1" dirty="0"/>
              <a:t>Why is this important?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129" y="2560958"/>
            <a:ext cx="6769100" cy="1816100"/>
          </a:xfrm>
        </p:spPr>
      </p:pic>
    </p:spTree>
    <p:extLst>
      <p:ext uri="{BB962C8B-B14F-4D97-AF65-F5344CB8AC3E}">
        <p14:creationId xmlns:p14="http://schemas.microsoft.com/office/powerpoint/2010/main" val="60207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b="1" dirty="0"/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1967 -  Taber et al </a:t>
            </a:r>
            <a:r>
              <a:rPr lang="en-US" dirty="0">
                <a:sym typeface="Wingdings" panose="05000000000000000000" pitchFamily="2" charset="2"/>
              </a:rPr>
              <a:t> Identified </a:t>
            </a:r>
            <a:r>
              <a:rPr lang="en-US" dirty="0"/>
              <a:t>small areas of myocardial necrosis - 30% of the left ventricular myocardium, in a group of patients dying early after cardiac operations.</a:t>
            </a:r>
          </a:p>
          <a:p>
            <a:r>
              <a:rPr lang="en-US" dirty="0"/>
              <a:t>1969 - </a:t>
            </a:r>
            <a:r>
              <a:rPr lang="en-US" dirty="0" err="1"/>
              <a:t>Najafi</a:t>
            </a:r>
            <a:r>
              <a:rPr lang="en-US" dirty="0"/>
              <a:t> et al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acute diffuse </a:t>
            </a:r>
            <a:r>
              <a:rPr lang="en-US" dirty="0" err="1"/>
              <a:t>subendocardial</a:t>
            </a:r>
            <a:r>
              <a:rPr lang="en-US" dirty="0"/>
              <a:t> myocardial infarction was found frequently in patients who died early after valve replacement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myocardial oxygen supply/demand ratios</a:t>
            </a:r>
            <a:endParaRPr lang="en-NZ" dirty="0"/>
          </a:p>
          <a:p>
            <a:r>
              <a:rPr lang="en-NZ" dirty="0"/>
              <a:t>1970’s – CABG </a:t>
            </a:r>
            <a:r>
              <a:rPr lang="en-NZ" dirty="0">
                <a:sym typeface="Wingdings" panose="05000000000000000000" pitchFamily="2" charset="2"/>
              </a:rPr>
              <a:t> </a:t>
            </a:r>
            <a:r>
              <a:rPr lang="en-US" dirty="0"/>
              <a:t>Hultgren et al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7% occurrence of acute transmural myocardial infarction</a:t>
            </a:r>
          </a:p>
          <a:p>
            <a:r>
              <a:rPr lang="en-US" dirty="0"/>
              <a:t>1970’s </a:t>
            </a:r>
            <a:r>
              <a:rPr lang="en-US" dirty="0">
                <a:sym typeface="Wingdings" panose="05000000000000000000" pitchFamily="2" charset="2"/>
              </a:rPr>
              <a:t> Development of </a:t>
            </a:r>
            <a:r>
              <a:rPr lang="en-US" dirty="0" err="1">
                <a:sym typeface="Wingdings" panose="05000000000000000000" pitchFamily="2" charset="2"/>
              </a:rPr>
              <a:t>Cardioplegia</a:t>
            </a:r>
            <a:r>
              <a:rPr lang="en-US" dirty="0">
                <a:sym typeface="Wingdings" panose="05000000000000000000" pitchFamily="2" charset="2"/>
              </a:rPr>
              <a:t>, Pharmacological Agents to improve outcomes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349599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7802" y="163865"/>
            <a:ext cx="9905998" cy="1016977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US" dirty="0"/>
              <a:t> </a:t>
            </a:r>
            <a:r>
              <a:rPr lang="en-US" b="1" dirty="0"/>
              <a:t>Conditions during CPB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4262" y="1717866"/>
            <a:ext cx="9905998" cy="4106009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600" dirty="0"/>
              <a:t>The amount and distribution of myocardial blood flow are continuously regulated, primarily in response to myocardial oxygen demand. </a:t>
            </a:r>
          </a:p>
          <a:p>
            <a:pPr lvl="1"/>
            <a:endParaRPr lang="en-US" sz="2600" dirty="0"/>
          </a:p>
          <a:p>
            <a:pPr lvl="1"/>
            <a:endParaRPr lang="en-US" sz="2600" dirty="0"/>
          </a:p>
          <a:p>
            <a:pPr lvl="1"/>
            <a:r>
              <a:rPr lang="en-US" sz="2600" dirty="0"/>
              <a:t>This flow is determined by coronary perfusion pressure (aortic pressure), tension in the various myocardial layers (related in part to ventricular wall thickness and size), and coronary vascular resistance. </a:t>
            </a:r>
            <a:endParaRPr lang="en-NZ" sz="2600" dirty="0"/>
          </a:p>
          <a:p>
            <a:pPr lvl="1"/>
            <a:endParaRPr lang="en-NZ" sz="2000" dirty="0"/>
          </a:p>
          <a:p>
            <a:pPr lvl="1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09645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7802" y="163865"/>
            <a:ext cx="9905998" cy="1016977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US" dirty="0"/>
              <a:t> </a:t>
            </a:r>
            <a:r>
              <a:rPr lang="en-US" b="1" dirty="0"/>
              <a:t>Conditions during CPB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4262" y="1717866"/>
            <a:ext cx="9905998" cy="4106009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endParaRPr lang="en-US" sz="3600" dirty="0"/>
          </a:p>
          <a:p>
            <a:pPr marL="457200" lvl="1" indent="0" algn="ctr">
              <a:buNone/>
            </a:pPr>
            <a:r>
              <a:rPr lang="en-US" sz="3600" dirty="0"/>
              <a:t>During CPB - The heart is deprived of regulatory factors. </a:t>
            </a:r>
          </a:p>
          <a:p>
            <a:pPr lvl="1"/>
            <a:endParaRPr lang="en-NZ" sz="2000" dirty="0"/>
          </a:p>
          <a:p>
            <a:pPr lvl="1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932610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3990" y="154138"/>
            <a:ext cx="9905998" cy="1016977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US" dirty="0"/>
              <a:t>  </a:t>
            </a:r>
            <a:r>
              <a:rPr lang="en-US" b="1" dirty="0"/>
              <a:t>Conditions during CPB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2317" y="1426036"/>
            <a:ext cx="9905998" cy="4106009"/>
          </a:xfrm>
        </p:spPr>
        <p:txBody>
          <a:bodyPr/>
          <a:lstStyle/>
          <a:p>
            <a:pPr marL="457200" lvl="1" indent="0" algn="ctr">
              <a:buNone/>
            </a:pPr>
            <a:r>
              <a:rPr lang="en-US" sz="2400" dirty="0"/>
              <a:t>How does it all work?</a:t>
            </a:r>
          </a:p>
          <a:p>
            <a:pPr lvl="1"/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144" y="2109911"/>
            <a:ext cx="2857366" cy="367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93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262" y="397329"/>
            <a:ext cx="9905998" cy="1016977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US" dirty="0"/>
              <a:t>  </a:t>
            </a:r>
            <a:r>
              <a:rPr lang="en-US" b="1" dirty="0"/>
              <a:t>THEREFORE!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6327" y="1601134"/>
            <a:ext cx="9905998" cy="4106009"/>
          </a:xfrm>
        </p:spPr>
        <p:txBody>
          <a:bodyPr/>
          <a:lstStyle/>
          <a:p>
            <a:pPr lvl="1"/>
            <a:r>
              <a:rPr lang="en-US" dirty="0"/>
              <a:t>Arterial pulse pressure is narrow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mean arterial blood pressure is variable.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The heart is usually more or less empty and smaller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Increased </a:t>
            </a:r>
            <a:r>
              <a:rPr lang="en-US" dirty="0" err="1"/>
              <a:t>intramyocardial</a:t>
            </a:r>
            <a:r>
              <a:rPr lang="en-US" dirty="0"/>
              <a:t> tension and transmural and </a:t>
            </a:r>
            <a:r>
              <a:rPr lang="en-US" dirty="0" err="1"/>
              <a:t>subendocardial</a:t>
            </a:r>
            <a:r>
              <a:rPr lang="en-US" dirty="0"/>
              <a:t> vascular resistance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decreased flow to the </a:t>
            </a:r>
            <a:r>
              <a:rPr lang="en-US" dirty="0" err="1"/>
              <a:t>subendocardial</a:t>
            </a:r>
            <a:r>
              <a:rPr lang="en-US" dirty="0"/>
              <a:t> layer</a:t>
            </a:r>
            <a:endParaRPr lang="en-NZ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241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7802" y="163865"/>
            <a:ext cx="9905998" cy="1016977"/>
          </a:xfrm>
        </p:spPr>
        <p:txBody>
          <a:bodyPr>
            <a:normAutofit fontScale="90000"/>
          </a:bodyPr>
          <a:lstStyle/>
          <a:p>
            <a:br>
              <a:rPr lang="en-NZ" dirty="0"/>
            </a:br>
            <a:r>
              <a:rPr lang="en-US" dirty="0"/>
              <a:t> </a:t>
            </a:r>
            <a:r>
              <a:rPr lang="en-US" b="1" dirty="0"/>
              <a:t>Conditions during CPB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4262" y="1717866"/>
            <a:ext cx="9905998" cy="4106009"/>
          </a:xfrm>
        </p:spPr>
        <p:txBody>
          <a:bodyPr>
            <a:normAutofit fontScale="92500" lnSpcReduction="20000"/>
          </a:bodyPr>
          <a:lstStyle/>
          <a:p>
            <a:pPr lvl="1"/>
            <a:endParaRPr lang="en-US" sz="2600" dirty="0"/>
          </a:p>
          <a:p>
            <a:pPr lvl="1"/>
            <a:r>
              <a:rPr lang="en-US" sz="2600" dirty="0"/>
              <a:t>flow is determined by </a:t>
            </a:r>
          </a:p>
          <a:p>
            <a:pPr lvl="1"/>
            <a:endParaRPr lang="en-US" sz="2600" dirty="0"/>
          </a:p>
          <a:p>
            <a:pPr marL="971550" lvl="1" indent="-514350">
              <a:buFont typeface="+mj-lt"/>
              <a:buAutoNum type="arabicPeriod"/>
            </a:pPr>
            <a:r>
              <a:rPr lang="en-US" sz="2600" dirty="0"/>
              <a:t>coronary perfusion pressure (aortic pressure)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/>
              <a:t>tension in the various myocardial layers (related in part to ventricular wall thickness and size)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/>
              <a:t>coronary vascular resistance. </a:t>
            </a:r>
          </a:p>
          <a:p>
            <a:pPr marL="971550" lvl="1" indent="-514350">
              <a:buFont typeface="+mj-lt"/>
              <a:buAutoNum type="arabicPeriod"/>
            </a:pPr>
            <a:endParaRPr lang="en-US" sz="2600" dirty="0"/>
          </a:p>
          <a:p>
            <a:pPr marL="457200" lvl="1" indent="0" algn="ctr">
              <a:buNone/>
            </a:pPr>
            <a:r>
              <a:rPr lang="en-US" sz="2600" dirty="0"/>
              <a:t>THESE ARE ALL EFFECTED!</a:t>
            </a:r>
            <a:endParaRPr lang="en-NZ" sz="2600" dirty="0"/>
          </a:p>
          <a:p>
            <a:pPr lvl="1"/>
            <a:endParaRPr lang="en-NZ" sz="2000" dirty="0"/>
          </a:p>
          <a:p>
            <a:pPr lvl="1"/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65412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305</TotalTime>
  <Words>716</Words>
  <Application>Microsoft Office PowerPoint</Application>
  <PresentationFormat>Widescreen</PresentationFormat>
  <Paragraphs>165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Century Gothic</vt:lpstr>
      <vt:lpstr>Mangal</vt:lpstr>
      <vt:lpstr>Tw Cen MT Condensed</vt:lpstr>
      <vt:lpstr>Wingdings</vt:lpstr>
      <vt:lpstr>Mesh</vt:lpstr>
      <vt:lpstr>      Myocardial Management during Cardiac Surgery with Cardiopulmonary Bypass </vt:lpstr>
      <vt:lpstr>Why is this important?</vt:lpstr>
      <vt:lpstr>Why is this important?</vt:lpstr>
      <vt:lpstr>History</vt:lpstr>
      <vt:lpstr>  Conditions during CPB</vt:lpstr>
      <vt:lpstr>  Conditions during CPB</vt:lpstr>
      <vt:lpstr>   Conditions during CPB</vt:lpstr>
      <vt:lpstr>   THEREFORE!</vt:lpstr>
      <vt:lpstr>  Conditions during CPB</vt:lpstr>
      <vt:lpstr>PowerPoint Presentation</vt:lpstr>
      <vt:lpstr> Vulnerability of the diseased heart</vt:lpstr>
      <vt:lpstr> Vulnerability of the diseased heart</vt:lpstr>
      <vt:lpstr>  Damage from Global Myocardial Ischemia </vt:lpstr>
      <vt:lpstr>  Myocardial Cell Stunning </vt:lpstr>
      <vt:lpstr> Myocardial Cell Necrosis </vt:lpstr>
      <vt:lpstr> Myocardial Cell Necrosis </vt:lpstr>
      <vt:lpstr> </vt:lpstr>
      <vt:lpstr>  Damage from Reperfusion </vt:lpstr>
      <vt:lpstr>  Can you give the heart a pep Talk BEFORE CPB?</vt:lpstr>
      <vt:lpstr>   Advantageous Conditions during Ischemia </vt:lpstr>
      <vt:lpstr> Methods of Myocardial Management during Cardiac Surgery </vt:lpstr>
      <vt:lpstr>Cardioplegia</vt:lpstr>
      <vt:lpstr>Cardioplegia</vt:lpstr>
      <vt:lpstr>Cardioplegia</vt:lpstr>
      <vt:lpstr>Cardioplegia</vt:lpstr>
      <vt:lpstr>COLD BLOOD Cardioplegia</vt:lpstr>
      <vt:lpstr>Cardioplegia</vt:lpstr>
      <vt:lpstr>Cardioplegia EXAMPLES</vt:lpstr>
      <vt:lpstr> OTHER METHODS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McCormack</dc:creator>
  <cp:lastModifiedBy>David</cp:lastModifiedBy>
  <cp:revision>33</cp:revision>
  <dcterms:created xsi:type="dcterms:W3CDTF">2017-03-29T09:49:38Z</dcterms:created>
  <dcterms:modified xsi:type="dcterms:W3CDTF">2017-08-27T01:34:30Z</dcterms:modified>
</cp:coreProperties>
</file>