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78"/>
  </p:notesMasterIdLst>
  <p:handoutMasterIdLst>
    <p:handoutMasterId r:id="rId79"/>
  </p:handoutMasterIdLst>
  <p:sldIdLst>
    <p:sldId id="259" r:id="rId2"/>
    <p:sldId id="334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646B6-DE8B-4A30-B2ED-27756DF948F9}" type="datetimeFigureOut">
              <a:rPr lang="en-NZ" smtClean="0"/>
              <a:t>01/07/2017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BE989-F307-48A4-96BA-FEFD11CCD60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5218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A496C-9032-4A76-B2DA-EB74C88DDC15}" type="datetimeFigureOut">
              <a:rPr lang="en-NZ" smtClean="0"/>
              <a:t>01/07/2017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47E9B-17E1-451B-B5F8-B169B9EA5FB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2402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9C661E4E-580E-494E-82D8-E7A4A80B0019}" type="slidenum">
              <a:rPr lang="en-GB" altLang="en-US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  <p:sp>
        <p:nvSpPr>
          <p:cNvPr id="1024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FF271301-B607-4106-A9B9-F18C4C8B07E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317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B8AF9DA-CE80-46EA-8594-72C4FF7F4500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AE578A6-0CF1-4068-A4CF-DC57093B3BC7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198759B-C981-456F-B2C3-1EF0FC11B34E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95388" y="528638"/>
            <a:ext cx="4627562" cy="3470275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8451" y="4451327"/>
            <a:ext cx="4725840" cy="423562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r>
              <a:rPr lang="en-US" altLang="en-US" smtClean="0"/>
              <a:t>Pathophysiology of Cardiogenic shock due to acute myocardial infarction:</a:t>
            </a:r>
          </a:p>
          <a:p>
            <a:endParaRPr lang="en-US" altLang="en-US" smtClean="0"/>
          </a:p>
          <a:p>
            <a:r>
              <a:rPr lang="en-US" altLang="en-US" smtClean="0"/>
              <a:t>The pathophysiology of Cardiogenic Shock involves a downward spiral: ischemia causes myocardial dysfunction, which in turn, worsens ischemia.</a:t>
            </a:r>
          </a:p>
          <a:p>
            <a:endParaRPr lang="en-US" altLang="en-US" smtClean="0"/>
          </a:p>
          <a:p>
            <a:r>
              <a:rPr lang="en-US" altLang="en-US" smtClean="0"/>
              <a:t>Left ventricular [LV] dysfunction leads to increased sympathetic tone and activation of the renin-angiotensin system [RAS] causing vasoconstriction and sodium retention, two factors which promote further LV dysfunction. Patients in shock often have obstruction of a major coronary vessel, with resultant extensive loss of contractile mass, which leads to decreased arterial pressure. A significant drop in arterial pressure may be profound enough to cause a decrease in coronary blood flow, aggravating myocardial ischemia and further compromising LV function.</a:t>
            </a:r>
          </a:p>
          <a:p>
            <a:endParaRPr lang="en-US" altLang="en-US" smtClean="0"/>
          </a:p>
          <a:p>
            <a:r>
              <a:rPr lang="en-US" altLang="en-US" smtClean="0"/>
              <a:t>Initially, the dysfunction is reversible but persistent hypotension leads to irreversible permanent cellular injury and necrosis, organ dysfunction, and can ultimately lead to death.</a:t>
            </a:r>
          </a:p>
          <a:p>
            <a:endParaRPr lang="en-GB" altLang="en-US" smtClean="0"/>
          </a:p>
          <a:p>
            <a:r>
              <a:rPr lang="en-US" altLang="en-US" smtClean="0"/>
              <a:t>In general, three treatment strategies have been aimed at reversing the vicious cycle of cardiogenic shock.</a:t>
            </a:r>
          </a:p>
          <a:p>
            <a:endParaRPr lang="en-US" altLang="en-US" smtClean="0"/>
          </a:p>
          <a:p>
            <a:r>
              <a:rPr lang="en-US" altLang="en-US" smtClean="0"/>
              <a:t>1. Inotropic and pressor agents have been used to counteract LV dysfunction and hypotension. These agents are generally temporizing measures to stabilize a patient until other therapeutic measures can be instituted. They do not improve survival.</a:t>
            </a:r>
          </a:p>
          <a:p>
            <a:endParaRPr lang="en-US" altLang="en-US" smtClean="0"/>
          </a:p>
          <a:p>
            <a:r>
              <a:rPr lang="en-US" altLang="en-US" smtClean="0"/>
              <a:t>2. The use of intra-aortic balloon counterpulsation therapy to improve coronary blood flow, enhance collateral circulation, and improve hemodynamics by increasing cardiac output. Survival benefits have been demonstrated.</a:t>
            </a:r>
          </a:p>
          <a:p>
            <a:endParaRPr lang="en-US" altLang="en-US" smtClean="0"/>
          </a:p>
          <a:p>
            <a:r>
              <a:rPr lang="en-US" altLang="en-US" smtClean="0"/>
              <a:t>3. Revascularization, which is the ultimate goal. 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BDC5D64-D04B-4933-8110-2A139E7D3BD2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4DA276C8-58DE-4415-B45B-52DAA1188DDF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440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54537" cy="3414713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r>
              <a:rPr lang="en-US" altLang="en-US" smtClean="0"/>
              <a:t>Inflation and deflation of the IAB change the configuration of the arterial pressure waveform. </a:t>
            </a:r>
          </a:p>
          <a:p>
            <a:endParaRPr lang="en-US" altLang="en-US" smtClean="0"/>
          </a:p>
          <a:p>
            <a:r>
              <a:rPr lang="en-US" altLang="en-US" smtClean="0"/>
              <a:t>A properly timed balloon will inflate at the dicrotic notch, which will appear as a sharp “V” configuration between the systolic pressure and the diastolic augmentation. The peak diastolic augmentation represents the maximum pressure in the aorta with balloon inflation during diastole.</a:t>
            </a:r>
          </a:p>
          <a:p>
            <a:endParaRPr lang="en-US" altLang="en-US" smtClean="0"/>
          </a:p>
          <a:p>
            <a:r>
              <a:rPr lang="en-US" altLang="en-US" smtClean="0"/>
              <a:t>Deflation of the balloon at the end of diastole is reflected in an assisted aortic end-diastolic pressure lower than the unassisted aortic end-diastolic pressure. Proper deflation will also reduce the systolic pressure that follows balloon deflation. The next systolic beat is called the </a:t>
            </a:r>
            <a:r>
              <a:rPr lang="en-US" altLang="en-US" i="1" smtClean="0"/>
              <a:t>assisted systole.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AA8EE3A-8F3F-4198-9B2A-D6F3F0274112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4710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54537" cy="341471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r>
              <a:rPr lang="en-US" altLang="en-US" smtClean="0"/>
              <a:t>Inflation and deflation of the IAB change the configuration of the arterial pressure waveform. </a:t>
            </a:r>
          </a:p>
          <a:p>
            <a:endParaRPr lang="en-US" altLang="en-US" smtClean="0"/>
          </a:p>
          <a:p>
            <a:r>
              <a:rPr lang="en-US" altLang="en-US" smtClean="0"/>
              <a:t>A properly timed balloon will inflate at the dicrotic notch, which will appear as a sharp “V” configuration between the systolic pressure and the diastolic augmentation. The peak diastolic augmentation represents the maximum pressure in the aorta with balloon inflation during diastole.</a:t>
            </a:r>
          </a:p>
          <a:p>
            <a:endParaRPr lang="en-US" altLang="en-US" smtClean="0"/>
          </a:p>
          <a:p>
            <a:r>
              <a:rPr lang="en-US" altLang="en-US" smtClean="0"/>
              <a:t>Deflation of the balloon at the end of diastole is reflected in an assisted aortic end-diastolic pressure lower than the unassisted aortic end-diastolic pressure. Proper deflation will also reduce the systolic pressure that follows balloon deflation. The next systolic beat is called the </a:t>
            </a:r>
            <a:r>
              <a:rPr lang="en-US" altLang="en-US" i="1" smtClean="0"/>
              <a:t>assisted systole.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631CC94-EB06-4AC2-B668-33519B00F529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491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1FD4301B-90E1-4E2F-8A2F-AB1ECFB11BCA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512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D44E38A-CF59-4DD4-ABB8-53A25307554F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97C7BFDC-0777-4C94-A6D6-FE52555D1BE3}" type="slidenum">
              <a:rPr lang="en-GB" altLang="en-US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CE94EE94-AC45-4531-8365-A67DD32125C0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552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FE1E9D2C-C0E7-4660-A7FC-D9145C0770C8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573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86145183-DFCF-4617-91D5-EE84F0E367B5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593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3738"/>
            <a:ext cx="4554537" cy="3414712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947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8419644-6E0D-46D0-B009-BA68276E0A6E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614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3738"/>
            <a:ext cx="4554537" cy="3414712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947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973FE3B9-4FF1-48B7-BE94-9549356C9E6C}" type="slidenum">
              <a:rPr lang="en-GB" altLang="en-US"/>
              <a:pPr>
                <a:spcBef>
                  <a:spcPct val="0"/>
                </a:spcBef>
              </a:pPr>
              <a:t>40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67" tIns="46034" rIns="92067" bIns="46034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w="12700"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67" tIns="46034" rIns="92067" bIns="46034"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455E8789-7C4F-44A4-9390-320FCC206C08}" type="slidenum">
              <a:rPr lang="en-GB" altLang="en-US"/>
              <a:pPr>
                <a:spcBef>
                  <a:spcPct val="0"/>
                </a:spcBef>
              </a:pPr>
              <a:t>48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C9FA7C58-4A67-4B2A-8D36-87C07F22FE23}" type="slidenum">
              <a:rPr lang="en-GB" altLang="en-US"/>
              <a:pPr>
                <a:spcBef>
                  <a:spcPct val="0"/>
                </a:spcBef>
              </a:pPr>
              <a:t>49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D874D56-D8CC-4BEB-922D-C3457AB4CF9F}" type="slidenum">
              <a:rPr lang="en-GB" altLang="en-US"/>
              <a:pPr>
                <a:spcBef>
                  <a:spcPct val="0"/>
                </a:spcBef>
              </a:pPr>
              <a:t>50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C4CC68D3-D584-41D0-B47F-B5FC1AAD458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53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54537" cy="3414713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CE763C95-3082-4305-ACAE-8821FBC172AC}" type="slidenum">
              <a:rPr lang="en-GB" altLang="en-US"/>
              <a:pPr>
                <a:spcBef>
                  <a:spcPct val="0"/>
                </a:spcBef>
              </a:pPr>
              <a:t>52</a:t>
            </a:fld>
            <a:endParaRPr lang="en-GB" altLang="en-US"/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553C1E9-DF29-4C75-9C89-542AD98792DA}" type="slidenum">
              <a:rPr lang="en-GB" altLang="en-US"/>
              <a:pPr>
                <a:spcBef>
                  <a:spcPct val="0"/>
                </a:spcBef>
              </a:pPr>
              <a:t>53</a:t>
            </a:fld>
            <a:endParaRPr lang="en-GB" altLang="en-US"/>
          </a:p>
        </p:txBody>
      </p:sp>
      <p:sp>
        <p:nvSpPr>
          <p:cNvPr id="8909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35D3EB5-E1E6-4DB8-9260-525A24F18DDE}" type="slidenum">
              <a:rPr lang="en-GB" altLang="en-US"/>
              <a:pPr>
                <a:spcBef>
                  <a:spcPct val="0"/>
                </a:spcBef>
              </a:pPr>
              <a:t>55</a:t>
            </a:fld>
            <a:endParaRPr lang="en-GB" altLang="en-US"/>
          </a:p>
        </p:txBody>
      </p:sp>
      <p:sp>
        <p:nvSpPr>
          <p:cNvPr id="9216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LVAD cannulation using a 32FR inflow placed at the junction of the right superior pulmonary vein and left atrium.  The 22 FR return cannula is placed in a 8 mm graft sutured to the ascending aorta.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A2CE9D65-20EE-4B25-89E8-D142E9CEAFF9}" type="slidenum">
              <a:rPr lang="en-GB" altLang="en-US"/>
              <a:pPr>
                <a:spcBef>
                  <a:spcPct val="0"/>
                </a:spcBef>
              </a:pPr>
              <a:t>56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LVAD cannulation using a 32FR inflow placed at the junction of the right superior pulmonary vein and left atrium.  The 22 FR return cannula is placed in a 8 mm graft sutured to the ascending aorta.</a:t>
            </a:r>
          </a:p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271CF1FE-E0D5-426B-835D-C6D9956DBEC7}" type="slidenum">
              <a:rPr lang="en-GB" altLang="en-US"/>
              <a:pPr>
                <a:spcBef>
                  <a:spcPct val="0"/>
                </a:spcBef>
              </a:pPr>
              <a:t>57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8F5B93DD-A058-48BC-91A9-97B532A9B653}" type="slidenum">
              <a:rPr lang="en-GB" altLang="en-US"/>
              <a:pPr>
                <a:spcBef>
                  <a:spcPct val="0"/>
                </a:spcBef>
              </a:pPr>
              <a:t>62</a:t>
            </a:fld>
            <a:endParaRPr lang="en-GB" altLang="en-US"/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E780A74-5C22-4559-8798-C6F2E34607BF}" type="slidenum">
              <a:rPr lang="en-GB" altLang="en-US"/>
              <a:pPr>
                <a:spcBef>
                  <a:spcPct val="0"/>
                </a:spcBef>
              </a:pPr>
              <a:t>64</a:t>
            </a:fld>
            <a:endParaRPr lang="en-GB" altLang="en-US"/>
          </a:p>
        </p:txBody>
      </p:sp>
      <p:sp>
        <p:nvSpPr>
          <p:cNvPr id="10547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30C3C4E5-00DB-4254-9061-567356AB4975}" type="slidenum">
              <a:rPr lang="en-GB" altLang="en-US"/>
              <a:pPr>
                <a:spcBef>
                  <a:spcPct val="0"/>
                </a:spcBef>
              </a:pPr>
              <a:t>65</a:t>
            </a:fld>
            <a:endParaRPr lang="en-GB" altLang="en-US"/>
          </a:p>
        </p:txBody>
      </p:sp>
      <p:sp>
        <p:nvSpPr>
          <p:cNvPr id="10752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35B906A5-E662-4AA5-97C0-DEA68F105E0F}" type="slidenum">
              <a:rPr lang="en-GB" altLang="en-US"/>
              <a:pPr>
                <a:spcBef>
                  <a:spcPct val="0"/>
                </a:spcBef>
              </a:pPr>
              <a:t>66</a:t>
            </a:fld>
            <a:endParaRPr lang="en-GB" altLang="en-US"/>
          </a:p>
        </p:txBody>
      </p:sp>
      <p:sp>
        <p:nvSpPr>
          <p:cNvPr id="10957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930384A9-60BB-462F-8A5A-68677874FE5C}" type="slidenum">
              <a:rPr lang="en-GB" altLang="en-US"/>
              <a:pPr>
                <a:spcBef>
                  <a:spcPct val="0"/>
                </a:spcBef>
              </a:pPr>
              <a:t>67</a:t>
            </a:fld>
            <a:endParaRPr lang="en-GB" altLang="en-US"/>
          </a:p>
        </p:txBody>
      </p:sp>
      <p:sp>
        <p:nvSpPr>
          <p:cNvPr id="11161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6A9CF67-4CBC-455C-8797-AC084E75712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194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68EE515F-E8CA-459E-8EE7-000768D794D7}" type="slidenum">
              <a:rPr lang="en-GB" altLang="en-US"/>
              <a:pPr>
                <a:spcBef>
                  <a:spcPct val="0"/>
                </a:spcBef>
              </a:pPr>
              <a:t>69</a:t>
            </a:fld>
            <a:endParaRPr lang="en-GB" altLang="en-US"/>
          </a:p>
        </p:txBody>
      </p:sp>
      <p:sp>
        <p:nvSpPr>
          <p:cNvPr id="11469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FD8B8177-6476-4140-8FF4-FD60E63E13DE}" type="slidenum">
              <a:rPr lang="en-GB" altLang="en-US"/>
              <a:pPr>
                <a:spcBef>
                  <a:spcPct val="0"/>
                </a:spcBef>
              </a:pPr>
              <a:t>70</a:t>
            </a:fld>
            <a:endParaRPr lang="en-GB" altLang="en-US"/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CB634D6-61EC-4A1B-A382-391BC4D759A3}" type="slidenum">
              <a:rPr lang="en-GB" altLang="en-US"/>
              <a:pPr>
                <a:spcBef>
                  <a:spcPct val="0"/>
                </a:spcBef>
              </a:pPr>
              <a:t>71</a:t>
            </a:fld>
            <a:endParaRPr lang="en-GB" altLang="en-US"/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612C61DF-8883-4B5B-A6DE-31CAC4288A08}" type="slidenum">
              <a:rPr lang="en-GB" altLang="en-US"/>
              <a:pPr>
                <a:spcBef>
                  <a:spcPct val="0"/>
                </a:spcBef>
              </a:pPr>
              <a:t>72</a:t>
            </a:fld>
            <a:endParaRPr lang="en-GB" altLang="en-US"/>
          </a:p>
        </p:txBody>
      </p:sp>
      <p:sp>
        <p:nvSpPr>
          <p:cNvPr id="12185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667C09D7-A133-432D-8785-9BA5A5EEA46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150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127631B2-D916-4897-9FC8-5D1CC93F9BA3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35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4AE3CB0-5B71-41BE-8E1E-3317E794E8F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56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2525" y="693738"/>
            <a:ext cx="4554538" cy="3414712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2722"/>
            <a:ext cx="5030886" cy="411645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605" tIns="44303" rIns="88605" bIns="44303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64CA0B65-3544-4DEA-BCE5-FCAFF1F99442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76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54113" y="695325"/>
            <a:ext cx="4549775" cy="3413125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57" y="4341213"/>
            <a:ext cx="5030886" cy="41179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10" tIns="43856" rIns="87710" bIns="43856"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9993" indent="-276920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7681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50754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93826" indent="-221536" defTabSz="913837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36899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79971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23044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766116" indent="-221536" defTabSz="91383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78B1412-EAB1-4A30-820D-4F6DED968CC1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96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96362"/>
            <a:ext cx="8676222" cy="3531576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Tw Cen MT Condensed" panose="020B06060201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15860"/>
            <a:ext cx="8676222" cy="201344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b="50480"/>
          <a:stretch/>
        </p:blipFill>
        <p:spPr>
          <a:xfrm>
            <a:off x="5141649" y="457201"/>
            <a:ext cx="1900520" cy="20544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8" name="Straight Connector 7"/>
          <p:cNvCxnSpPr>
            <a:cxnSpLocks/>
          </p:cNvCxnSpPr>
          <p:nvPr userDrawn="1"/>
        </p:nvCxnSpPr>
        <p:spPr>
          <a:xfrm flipV="1">
            <a:off x="297923" y="6210300"/>
            <a:ext cx="11582400" cy="9525"/>
          </a:xfrm>
          <a:prstGeom prst="line">
            <a:avLst/>
          </a:prstGeom>
          <a:ln w="571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35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016977"/>
          </a:xfrm>
        </p:spPr>
        <p:txBody>
          <a:bodyPr/>
          <a:lstStyle>
            <a:lvl1pPr algn="ctr"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867" y="2048606"/>
            <a:ext cx="9905998" cy="4106009"/>
          </a:xfrm>
        </p:spPr>
        <p:txBody>
          <a:bodyPr anchor="t"/>
          <a:lstStyle>
            <a:lvl1pPr>
              <a:defRPr>
                <a:solidFill>
                  <a:schemeClr val="tx1">
                    <a:lumMod val="9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 flipV="1">
            <a:off x="297923" y="6210300"/>
            <a:ext cx="11582400" cy="9525"/>
          </a:xfrm>
          <a:prstGeom prst="line">
            <a:avLst/>
          </a:prstGeom>
          <a:ln w="5715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b="50480"/>
          <a:stretch/>
        </p:blipFill>
        <p:spPr>
          <a:xfrm>
            <a:off x="10572379" y="5170266"/>
            <a:ext cx="1395536" cy="15085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12257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6EAE3D-09AA-4BEA-AB8D-BD6E42180F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8515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131FEF5-44FE-4D86-8293-4AF14B61BBC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8685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D9CFCFA-A61F-420B-8C11-4FF4C05E0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0111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1A577B5-E011-4716-B7D3-A521D02354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7169731"/>
      </p:ext>
    </p:extLst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9502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png"/><Relationship Id="rId4" Type="http://schemas.openxmlformats.org/officeDocument/2006/relationships/oleObject" Target="../embeddings/oleObject1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927932"/>
            <a:ext cx="103632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00" b="1" dirty="0">
                <a:latin typeface="Arial" pitchFamily="34" charset="0"/>
                <a:cs typeface="Arial" pitchFamily="34" charset="0"/>
              </a:rPr>
              <a:t>Mechanical Support </a:t>
            </a:r>
            <a:br>
              <a:rPr lang="en-GB" sz="4000" b="1" dirty="0">
                <a:latin typeface="Arial" pitchFamily="34" charset="0"/>
                <a:cs typeface="Arial" pitchFamily="34" charset="0"/>
              </a:rPr>
            </a:br>
            <a:r>
              <a:rPr lang="en-GB" sz="4000" b="1" dirty="0">
                <a:latin typeface="Arial" pitchFamily="34" charset="0"/>
                <a:cs typeface="Arial" pitchFamily="34" charset="0"/>
              </a:rPr>
              <a:t>of the Failing </a:t>
            </a:r>
            <a:br>
              <a:rPr lang="en-GB" sz="4000" b="1" dirty="0">
                <a:latin typeface="Arial" pitchFamily="34" charset="0"/>
                <a:cs typeface="Arial" pitchFamily="34" charset="0"/>
              </a:rPr>
            </a:br>
            <a:r>
              <a:rPr lang="en-GB" sz="4000" b="1" dirty="0">
                <a:latin typeface="Arial" pitchFamily="34" charset="0"/>
                <a:cs typeface="Arial" pitchFamily="34" charset="0"/>
              </a:rPr>
              <a:t>Cardiorespiratory </a:t>
            </a:r>
            <a:r>
              <a:rPr lang="en-GB" sz="4000" b="1" dirty="0" smtClean="0">
                <a:latin typeface="Arial" pitchFamily="34" charset="0"/>
                <a:cs typeface="Arial" pitchFamily="34" charset="0"/>
              </a:rPr>
              <a:t>System</a:t>
            </a:r>
            <a:endParaRPr lang="en-GB" sz="4000" b="1" cap="small" dirty="0">
              <a:latin typeface="Arial Black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84879"/>
            <a:ext cx="8534400" cy="1723847"/>
          </a:xfrm>
        </p:spPr>
        <p:txBody>
          <a:bodyPr>
            <a:normAutofit/>
          </a:bodyPr>
          <a:lstStyle/>
          <a:p>
            <a:r>
              <a:rPr lang="en-GB" altLang="en-US" sz="2800" dirty="0" smtClean="0">
                <a:latin typeface="Arial" pitchFamily="34" charset="0"/>
                <a:cs typeface="Arial" pitchFamily="34" charset="0"/>
              </a:rPr>
              <a:t>Mr David J McCormack </a:t>
            </a:r>
          </a:p>
          <a:p>
            <a:r>
              <a:rPr lang="en-NZ" altLang="en-US" sz="2000" dirty="0" smtClean="0">
                <a:latin typeface="Arial" pitchFamily="34" charset="0"/>
                <a:cs typeface="Arial" pitchFamily="34" charset="0"/>
              </a:rPr>
              <a:t>Consultant Cardiothoracic Surgeon </a:t>
            </a:r>
          </a:p>
          <a:p>
            <a:r>
              <a:rPr lang="en-NZ" altLang="en-US" sz="2000" dirty="0" smtClean="0">
                <a:latin typeface="Arial" pitchFamily="34" charset="0"/>
                <a:cs typeface="Arial" pitchFamily="34" charset="0"/>
              </a:rPr>
              <a:t>Waikato Cardiothoracic Unit </a:t>
            </a:r>
            <a:endParaRPr lang="en-US" altLang="en-US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99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620713"/>
            <a:ext cx="11760200" cy="5561146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None/>
              <a:defRPr/>
            </a:pPr>
            <a:r>
              <a:rPr lang="en-US" dirty="0"/>
              <a:t>1. Refractory Unstable Angina</a:t>
            </a:r>
          </a:p>
          <a:p>
            <a:pPr>
              <a:buFontTx/>
              <a:buNone/>
              <a:defRPr/>
            </a:pPr>
            <a:r>
              <a:rPr lang="en-US" dirty="0"/>
              <a:t>2. Impending Infarction</a:t>
            </a:r>
          </a:p>
          <a:p>
            <a:pPr>
              <a:buFontTx/>
              <a:buNone/>
              <a:defRPr/>
            </a:pPr>
            <a:r>
              <a:rPr lang="en-US" dirty="0"/>
              <a:t>3. Acute MI</a:t>
            </a:r>
          </a:p>
          <a:p>
            <a:pPr>
              <a:buFontTx/>
              <a:buNone/>
              <a:defRPr/>
            </a:pPr>
            <a:r>
              <a:rPr lang="en-US" dirty="0"/>
              <a:t>4. Refractory Ventricular Failure</a:t>
            </a:r>
          </a:p>
          <a:p>
            <a:pPr>
              <a:buFontTx/>
              <a:buNone/>
              <a:defRPr/>
            </a:pPr>
            <a:r>
              <a:rPr lang="en-US" dirty="0"/>
              <a:t>5. Complications of Acute MI </a:t>
            </a:r>
          </a:p>
          <a:p>
            <a:pPr>
              <a:buFontTx/>
              <a:buNone/>
              <a:defRPr/>
            </a:pPr>
            <a:r>
              <a:rPr lang="en-US" dirty="0"/>
              <a:t>6. </a:t>
            </a:r>
            <a:r>
              <a:rPr lang="en-US" dirty="0" err="1"/>
              <a:t>Cardiogenic</a:t>
            </a:r>
            <a:r>
              <a:rPr lang="en-US" dirty="0"/>
              <a:t> Shock</a:t>
            </a:r>
          </a:p>
          <a:p>
            <a:pPr>
              <a:buFontTx/>
              <a:buNone/>
              <a:defRPr/>
            </a:pPr>
            <a:r>
              <a:rPr lang="en-US" dirty="0"/>
              <a:t>7. Support for PCI</a:t>
            </a:r>
          </a:p>
          <a:p>
            <a:pPr>
              <a:buFontTx/>
              <a:buNone/>
              <a:defRPr/>
            </a:pPr>
            <a:r>
              <a:rPr lang="en-US" dirty="0"/>
              <a:t>8. </a:t>
            </a:r>
            <a:r>
              <a:rPr lang="en-US" dirty="0" err="1"/>
              <a:t>Ischaemia</a:t>
            </a:r>
            <a:r>
              <a:rPr lang="en-US" dirty="0"/>
              <a:t> related intractable ventricular arrhythmias</a:t>
            </a:r>
          </a:p>
          <a:p>
            <a:pPr>
              <a:buFontTx/>
              <a:buNone/>
              <a:defRPr/>
            </a:pPr>
            <a:r>
              <a:rPr lang="en-US" dirty="0"/>
              <a:t>9. Septic Shock</a:t>
            </a:r>
          </a:p>
          <a:p>
            <a:pPr>
              <a:buFontTx/>
              <a:buNone/>
              <a:defRPr/>
            </a:pPr>
            <a:r>
              <a:rPr lang="en-US" dirty="0"/>
              <a:t>10. </a:t>
            </a:r>
            <a:r>
              <a:rPr lang="en-US" dirty="0" err="1"/>
              <a:t>Intraoperative</a:t>
            </a:r>
            <a:r>
              <a:rPr lang="en-US" dirty="0"/>
              <a:t> </a:t>
            </a:r>
            <a:r>
              <a:rPr lang="en-US" dirty="0" err="1"/>
              <a:t>pulsatile</a:t>
            </a:r>
            <a:r>
              <a:rPr lang="en-US" dirty="0"/>
              <a:t> flow generation</a:t>
            </a:r>
          </a:p>
          <a:p>
            <a:pPr>
              <a:buFontTx/>
              <a:buNone/>
              <a:defRPr/>
            </a:pPr>
            <a:r>
              <a:rPr lang="en-US" dirty="0"/>
              <a:t>11. Weaning from bypass</a:t>
            </a:r>
          </a:p>
          <a:p>
            <a:pPr>
              <a:buFontTx/>
              <a:buNone/>
              <a:defRPr/>
            </a:pPr>
            <a:r>
              <a:rPr lang="en-US" dirty="0"/>
              <a:t>12. Cardiac support for non-cardiac surgery</a:t>
            </a:r>
          </a:p>
          <a:p>
            <a:pPr>
              <a:buFontTx/>
              <a:buNone/>
              <a:defRPr/>
            </a:pPr>
            <a:r>
              <a:rPr lang="en-US" dirty="0"/>
              <a:t>13. Prophylactic support in preparation for cardiac surgery</a:t>
            </a:r>
          </a:p>
          <a:p>
            <a:pPr>
              <a:buFontTx/>
              <a:buNone/>
              <a:defRPr/>
            </a:pPr>
            <a:r>
              <a:rPr lang="en-US" dirty="0"/>
              <a:t>14. Post surgical myocardial dysfunction/low cardiac output syndrome</a:t>
            </a:r>
          </a:p>
          <a:p>
            <a:pPr>
              <a:buFontTx/>
              <a:buNone/>
              <a:defRPr/>
            </a:pPr>
            <a:r>
              <a:rPr lang="en-US" dirty="0"/>
              <a:t>15. Myocardial contusion</a:t>
            </a:r>
          </a:p>
          <a:p>
            <a:pPr>
              <a:buFontTx/>
              <a:buNone/>
              <a:defRPr/>
            </a:pPr>
            <a:r>
              <a:rPr lang="en-US" dirty="0"/>
              <a:t>16. Mechanical bridge to other assist devices</a:t>
            </a:r>
          </a:p>
          <a:p>
            <a:pPr>
              <a:buFontTx/>
              <a:buNone/>
              <a:defRPr/>
            </a:pPr>
            <a:r>
              <a:rPr lang="en-US" dirty="0"/>
              <a:t>17. Cardiac support following correction of anatomical defects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4834" y="333375"/>
            <a:ext cx="4415367" cy="70643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GB" sz="4000" dirty="0">
                <a:latin typeface="Arial Black" pitchFamily="34" charset="0"/>
              </a:rPr>
              <a:t>Indications</a:t>
            </a:r>
            <a:endParaRPr lang="en-US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5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IABP U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2" y="0"/>
            <a:ext cx="89344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Content Placeholder 7" descr="IABP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3695700" cy="6858000"/>
          </a:xfrm>
        </p:spPr>
      </p:pic>
    </p:spTree>
    <p:extLst>
      <p:ext uri="{BB962C8B-B14F-4D97-AF65-F5344CB8AC3E}">
        <p14:creationId xmlns:p14="http://schemas.microsoft.com/office/powerpoint/2010/main" val="170130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99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b="1" smtClean="0">
                <a:latin typeface="Arial" pitchFamily="34" charset="0"/>
                <a:cs typeface="Arial" pitchFamily="34" charset="0"/>
              </a:rPr>
              <a:t>The Application of Counterpulsation Therapy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368" y="2133600"/>
            <a:ext cx="11459633" cy="3138488"/>
          </a:xfrm>
        </p:spPr>
        <p:txBody>
          <a:bodyPr/>
          <a:lstStyle/>
          <a:p>
            <a:endParaRPr lang="en-US" altLang="en-US" sz="2800" smtClean="0">
              <a:latin typeface="Futura Book" pitchFamily="34" charset="0"/>
              <a:sym typeface="Carta"/>
            </a:endParaRPr>
          </a:p>
          <a:p>
            <a:r>
              <a:rPr lang="en-US" altLang="en-US" smtClean="0">
                <a:latin typeface="Arial" pitchFamily="34" charset="0"/>
                <a:cs typeface="Arial" pitchFamily="34" charset="0"/>
                <a:sym typeface="Carta"/>
              </a:rPr>
              <a:t>Balloon catheter selection</a:t>
            </a:r>
          </a:p>
          <a:p>
            <a:pPr lvl="1"/>
            <a:r>
              <a:rPr lang="en-US" altLang="en-US" smtClean="0">
                <a:latin typeface="Arial" pitchFamily="34" charset="0"/>
                <a:cs typeface="Arial" pitchFamily="34" charset="0"/>
                <a:sym typeface="Carta"/>
              </a:rPr>
              <a:t>Catheter size</a:t>
            </a:r>
          </a:p>
          <a:p>
            <a:pPr lvl="1"/>
            <a:r>
              <a:rPr lang="en-US" altLang="en-US" smtClean="0">
                <a:latin typeface="Arial" pitchFamily="34" charset="0"/>
                <a:cs typeface="Arial" pitchFamily="34" charset="0"/>
                <a:sym typeface="Carta"/>
              </a:rPr>
              <a:t>Balloon volume</a:t>
            </a:r>
            <a:r>
              <a:rPr lang="en-US" altLang="en-US" sz="2000" smtClean="0">
                <a:latin typeface="Arial Narrow" pitchFamily="34" charset="0"/>
                <a:sym typeface="Carta"/>
              </a:rPr>
              <a:t>	</a:t>
            </a:r>
            <a:r>
              <a:rPr lang="en-US" altLang="en-US" sz="2000" smtClean="0">
                <a:sym typeface="Carta"/>
              </a:rPr>
              <a:t>	</a:t>
            </a:r>
            <a:endParaRPr lang="en-US" altLang="en-US" sz="2000" smtClean="0"/>
          </a:p>
        </p:txBody>
      </p:sp>
    </p:spTree>
    <p:extLst>
      <p:ext uri="{BB962C8B-B14F-4D97-AF65-F5344CB8AC3E}">
        <p14:creationId xmlns:p14="http://schemas.microsoft.com/office/powerpoint/2010/main" val="289157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our aot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68264"/>
            <a:ext cx="90424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0" y="381000"/>
            <a:ext cx="914400" cy="685800"/>
          </a:xfrm>
          <a:prstGeom prst="ellipse">
            <a:avLst/>
          </a:prstGeom>
          <a:solidFill>
            <a:srgbClr val="6600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FF"/>
                </a:solidFill>
              </a:rPr>
              <a:t>50</a:t>
            </a:r>
            <a:endParaRPr lang="en-US" altLang="en-US" sz="280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12801" y="319088"/>
            <a:ext cx="7323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FF"/>
                </a:solidFill>
              </a:rPr>
              <a:t>cc</a:t>
            </a:r>
            <a:endParaRPr lang="en-US" altLang="en-US" sz="2800">
              <a:solidFill>
                <a:schemeClr val="accent2"/>
              </a:solidFill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0" y="1828800"/>
            <a:ext cx="914400" cy="6858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/>
              <a:t>40</a:t>
            </a: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0" y="3581400"/>
            <a:ext cx="914400" cy="685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/>
              <a:t>34</a:t>
            </a: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0" y="5334000"/>
            <a:ext cx="914400" cy="68580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/>
              <a:t>25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812801" y="1766888"/>
            <a:ext cx="7323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FF"/>
                </a:solidFill>
              </a:rPr>
              <a:t>cc</a:t>
            </a:r>
            <a:endParaRPr lang="en-US" altLang="en-US" sz="2800">
              <a:solidFill>
                <a:schemeClr val="accent2"/>
              </a:solidFill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812801" y="3519488"/>
            <a:ext cx="7323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FF"/>
                </a:solidFill>
              </a:rPr>
              <a:t>cc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812801" y="5272088"/>
            <a:ext cx="7323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FFFF"/>
                </a:solidFill>
              </a:rPr>
              <a:t>cc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2333" y="1130301"/>
            <a:ext cx="2497667" cy="461665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&gt; 6’ [183 cms]</a:t>
            </a:r>
            <a:r>
              <a:rPr lang="en-US" altLang="en-US" sz="24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74085" y="2590801"/>
            <a:ext cx="2364316" cy="714375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5’4”- 6’ [163 -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183 cms]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74085" y="4314826"/>
            <a:ext cx="1699504" cy="707886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5’- 5’4” [152 -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163 cms]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101601" y="6143626"/>
            <a:ext cx="1698094" cy="400110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&lt; 5’ [152 cms]</a:t>
            </a:r>
          </a:p>
        </p:txBody>
      </p:sp>
    </p:spTree>
    <p:extLst>
      <p:ext uri="{BB962C8B-B14F-4D97-AF65-F5344CB8AC3E}">
        <p14:creationId xmlns:p14="http://schemas.microsoft.com/office/powerpoint/2010/main" val="431064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85285" y="152400"/>
            <a:ext cx="5412316" cy="6629400"/>
          </a:xfrm>
          <a:prstGeom prst="rect">
            <a:avLst/>
          </a:prstGeom>
          <a:solidFill>
            <a:srgbClr val="00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7" y="152400"/>
            <a:ext cx="5966884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773767" y="5486400"/>
            <a:ext cx="76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</a:rPr>
              <a:t> </a:t>
            </a:r>
            <a:endParaRPr lang="en-US" altLang="en-US" sz="2400"/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1744133" y="5459414"/>
            <a:ext cx="76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FFFF"/>
                </a:solidFill>
              </a:rPr>
              <a:t> </a:t>
            </a:r>
            <a:endParaRPr lang="en-US" altLang="en-US" sz="2400"/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6299200" y="147638"/>
            <a:ext cx="5892800" cy="63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Intra-aortic Balloon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Catheter Placement:</a:t>
            </a:r>
            <a:endParaRPr lang="en-US" altLang="en-US" sz="28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Ideally should be inserted using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fluoroscopy.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0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• Tip of the IAB catheter should be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positioned 1 to 2 cms  distal to the left subclavian artery.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0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000" b="1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An x-ray should be taken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as soon as possible after insertion to correctly identify placement (TOE can also verify position).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FFFF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1">
              <a:solidFill>
                <a:srgbClr val="FFFF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FFFF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4433" y="3357563"/>
            <a:ext cx="2635251" cy="2159000"/>
            <a:chOff x="251520" y="3356992"/>
            <a:chExt cx="1975172" cy="2160237"/>
          </a:xfrm>
        </p:grpSpPr>
        <p:sp>
          <p:nvSpPr>
            <p:cNvPr id="220164" name="Rectangle 4"/>
            <p:cNvSpPr>
              <a:spLocks noChangeArrowheads="1"/>
            </p:cNvSpPr>
            <p:nvPr/>
          </p:nvSpPr>
          <p:spPr bwMode="auto">
            <a:xfrm>
              <a:off x="251520" y="3356992"/>
              <a:ext cx="1975172" cy="616303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</a:rPr>
                <a:t>Arterial pressure transducer line</a:t>
              </a:r>
            </a:p>
          </p:txBody>
        </p:sp>
        <p:cxnSp>
          <p:nvCxnSpPr>
            <p:cNvPr id="10" name="Straight Connector 9"/>
            <p:cNvCxnSpPr>
              <a:stCxn id="220164" idx="2"/>
            </p:cNvCxnSpPr>
            <p:nvPr/>
          </p:nvCxnSpPr>
          <p:spPr>
            <a:xfrm rot="16200000" flipH="1">
              <a:off x="477451" y="4735743"/>
              <a:ext cx="1543934" cy="1903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968500" y="5949951"/>
            <a:ext cx="5376333" cy="614363"/>
            <a:chOff x="1475656" y="5949280"/>
            <a:chExt cx="4032448" cy="615553"/>
          </a:xfrm>
        </p:grpSpPr>
        <p:sp>
          <p:nvSpPr>
            <p:cNvPr id="220166" name="Rectangle 6"/>
            <p:cNvSpPr>
              <a:spLocks noChangeArrowheads="1"/>
            </p:cNvSpPr>
            <p:nvPr/>
          </p:nvSpPr>
          <p:spPr bwMode="auto">
            <a:xfrm>
              <a:off x="2555209" y="5949280"/>
              <a:ext cx="2952895" cy="615553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</a:rPr>
                <a:t>Helium gas line to  the balloon pump console</a:t>
              </a:r>
              <a:endPara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475656" y="6020856"/>
              <a:ext cx="115258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5" name="Line 20"/>
          <p:cNvSpPr>
            <a:spLocks noChangeShapeType="1"/>
          </p:cNvSpPr>
          <p:nvPr/>
        </p:nvSpPr>
        <p:spPr bwMode="auto">
          <a:xfrm>
            <a:off x="4368801" y="692150"/>
            <a:ext cx="1536700" cy="0"/>
          </a:xfrm>
          <a:prstGeom prst="line">
            <a:avLst/>
          </a:prstGeom>
          <a:noFill/>
          <a:ln w="57150">
            <a:solidFill>
              <a:srgbClr val="CC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24586" name="Line 22"/>
          <p:cNvSpPr>
            <a:spLocks noChangeShapeType="1"/>
          </p:cNvSpPr>
          <p:nvPr/>
        </p:nvSpPr>
        <p:spPr bwMode="auto">
          <a:xfrm>
            <a:off x="4464051" y="2060575"/>
            <a:ext cx="1536700" cy="0"/>
          </a:xfrm>
          <a:prstGeom prst="line">
            <a:avLst/>
          </a:prstGeom>
          <a:noFill/>
          <a:ln w="57150">
            <a:solidFill>
              <a:srgbClr val="CC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24587" name="Line 23"/>
          <p:cNvSpPr>
            <a:spLocks noChangeShapeType="1"/>
          </p:cNvSpPr>
          <p:nvPr/>
        </p:nvSpPr>
        <p:spPr bwMode="auto">
          <a:xfrm>
            <a:off x="5039784" y="763588"/>
            <a:ext cx="0" cy="12239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24588" name="Text Box 24"/>
          <p:cNvSpPr txBox="1">
            <a:spLocks noChangeArrowheads="1"/>
          </p:cNvSpPr>
          <p:nvPr/>
        </p:nvSpPr>
        <p:spPr bwMode="auto">
          <a:xfrm>
            <a:off x="5039785" y="1125539"/>
            <a:ext cx="98636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solidFill>
                  <a:schemeClr val="bg1"/>
                </a:solidFill>
                <a:latin typeface="Arial" pitchFamily="34" charset="0"/>
              </a:rPr>
              <a:t>IAB</a:t>
            </a:r>
          </a:p>
        </p:txBody>
      </p:sp>
    </p:spTree>
    <p:extLst>
      <p:ext uri="{BB962C8B-B14F-4D97-AF65-F5344CB8AC3E}">
        <p14:creationId xmlns:p14="http://schemas.microsoft.com/office/powerpoint/2010/main" val="25187842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26"/>
          <p:cNvPicPr>
            <a:picLocks noChangeAspect="1" noChangeArrowheads="1"/>
          </p:cNvPicPr>
          <p:nvPr/>
        </p:nvPicPr>
        <p:blipFill>
          <a:blip r:embed="rId3">
            <a:lum bright="6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/>
          <a:stretch>
            <a:fillRect/>
          </a:stretch>
        </p:blipFill>
        <p:spPr bwMode="auto">
          <a:xfrm>
            <a:off x="6072718" y="476250"/>
            <a:ext cx="58801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74" name="Picture 1026"/>
          <p:cNvPicPr>
            <a:picLocks noChangeAspect="1" noChangeArrowheads="1"/>
          </p:cNvPicPr>
          <p:nvPr/>
        </p:nvPicPr>
        <p:blipFill>
          <a:blip r:embed="rId3">
            <a:lum bright="6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9"/>
          <a:stretch>
            <a:fillRect/>
          </a:stretch>
        </p:blipFill>
        <p:spPr bwMode="auto">
          <a:xfrm>
            <a:off x="3126318" y="476250"/>
            <a:ext cx="5734049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5" name="Text Box 1027"/>
          <p:cNvSpPr txBox="1">
            <a:spLocks noChangeArrowheads="1"/>
          </p:cNvSpPr>
          <p:nvPr/>
        </p:nvSpPr>
        <p:spPr bwMode="auto">
          <a:xfrm>
            <a:off x="431801" y="2420939"/>
            <a:ext cx="11360151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IAB Catheter should be positioned between the second and third intercostal space</a:t>
            </a:r>
            <a:r>
              <a:rPr lang="en-US" altLang="en-US" sz="2800" b="1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26774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-0.23559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Arial" pitchFamily="34" charset="0"/>
                <a:cs typeface="Arial" pitchFamily="34" charset="0"/>
              </a:rPr>
              <a:t>Left Ventricular Failure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1392768" y="2705101"/>
            <a:ext cx="9012767" cy="3373438"/>
            <a:chOff x="724" y="1361"/>
            <a:chExt cx="4258" cy="2125"/>
          </a:xfrm>
        </p:grpSpPr>
        <p:sp>
          <p:nvSpPr>
            <p:cNvPr id="28676" name="Line 4"/>
            <p:cNvSpPr>
              <a:spLocks noChangeShapeType="1"/>
            </p:cNvSpPr>
            <p:nvPr/>
          </p:nvSpPr>
          <p:spPr bwMode="auto">
            <a:xfrm flipV="1">
              <a:off x="1323" y="1728"/>
              <a:ext cx="3114" cy="1152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475" y="2304"/>
              <a:ext cx="938" cy="816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2674" y="2832"/>
              <a:ext cx="59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chemeClr val="bg1"/>
                  </a:solidFill>
                </a:rPr>
                <a:t>MVO</a:t>
              </a:r>
              <a:r>
                <a:rPr lang="en-US" altLang="en-US" sz="2000" b="1" baseline="-24000">
                  <a:solidFill>
                    <a:schemeClr val="bg1"/>
                  </a:solidFill>
                </a:rPr>
                <a:t>2</a:t>
              </a:r>
              <a:endParaRPr lang="en-US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3992" y="1361"/>
              <a:ext cx="990" cy="36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  <a:sym typeface="Symbol" pitchFamily="18" charset="2"/>
                </a:rPr>
                <a:t> </a:t>
              </a:r>
              <a:r>
                <a:rPr lang="en-US" sz="3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</a:rPr>
                <a:t>Demand</a:t>
              </a: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724" y="3118"/>
              <a:ext cx="851" cy="36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  <a:sym typeface="Symbol" pitchFamily="18" charset="2"/>
                </a:rPr>
                <a:t> </a:t>
              </a:r>
              <a:r>
                <a:rPr lang="en-US" sz="3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  <a:cs typeface="Arial" pitchFamily="34" charset="0"/>
                  <a:sym typeface="Symbol" pitchFamily="18" charset="2"/>
                </a:rPr>
                <a:t>Supply</a:t>
              </a:r>
              <a:endPara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889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304800" y="1844676"/>
            <a:ext cx="6908800" cy="4651375"/>
            <a:chOff x="1435" y="1332"/>
            <a:chExt cx="3125" cy="2700"/>
          </a:xfrm>
        </p:grpSpPr>
        <p:sp>
          <p:nvSpPr>
            <p:cNvPr id="30725" name="Rectangle 3"/>
            <p:cNvSpPr>
              <a:spLocks noChangeArrowheads="1"/>
            </p:cNvSpPr>
            <p:nvPr/>
          </p:nvSpPr>
          <p:spPr bwMode="auto">
            <a:xfrm>
              <a:off x="1564" y="1395"/>
              <a:ext cx="2996" cy="2637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pic>
          <p:nvPicPr>
            <p:cNvPr id="3072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" y="1332"/>
              <a:ext cx="308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>
                <a:latin typeface="Futura Book" pitchFamily="34" charset="0"/>
              </a:rPr>
              <a:t>Diastole: IAB Inflation</a:t>
            </a:r>
            <a:endParaRPr lang="en-US" altLang="en-US" smtClean="0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7410451" y="1990726"/>
            <a:ext cx="415713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FF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solidFill>
                  <a:srgbClr val="FFFFFF"/>
                </a:solidFill>
                <a:latin typeface="Futura Book" pitchFamily="34" charset="0"/>
              </a:rPr>
              <a:t>.</a:t>
            </a:r>
            <a:r>
              <a:rPr lang="en-US" altLang="en-US" sz="2800">
                <a:solidFill>
                  <a:srgbClr val="FFFFFF"/>
                </a:solidFill>
                <a:latin typeface="Futura Book" pitchFamily="34" charset="0"/>
              </a:rPr>
              <a:t> </a:t>
            </a: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Increase coronary     	perfusion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Increase MAP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FFFFFF"/>
              </a:solidFill>
              <a:latin typeface="Futura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465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06400" y="2133600"/>
            <a:ext cx="6604000" cy="4419600"/>
            <a:chOff x="1136" y="1330"/>
            <a:chExt cx="3171" cy="2781"/>
          </a:xfrm>
        </p:grpSpPr>
        <p:sp>
          <p:nvSpPr>
            <p:cNvPr id="32773" name="Rectangle 3"/>
            <p:cNvSpPr>
              <a:spLocks noChangeArrowheads="1"/>
            </p:cNvSpPr>
            <p:nvPr/>
          </p:nvSpPr>
          <p:spPr bwMode="auto">
            <a:xfrm>
              <a:off x="1352" y="1583"/>
              <a:ext cx="2955" cy="2528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pic>
          <p:nvPicPr>
            <p:cNvPr id="3277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" y="1330"/>
              <a:ext cx="3138" cy="2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>
                <a:latin typeface="Futura Book" pitchFamily="34" charset="0"/>
              </a:rPr>
              <a:t>Systole: IAB Deflation</a:t>
            </a:r>
            <a:endParaRPr lang="en-US" altLang="en-US" smtClean="0"/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7285567" y="2065338"/>
            <a:ext cx="3273653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solidFill>
                  <a:srgbClr val="FFFFFF"/>
                </a:solidFill>
                <a:latin typeface="Futura Book" pitchFamily="34" charset="0"/>
              </a:rPr>
              <a:t>.</a:t>
            </a:r>
            <a:r>
              <a:rPr lang="en-US" altLang="en-US" sz="2800">
                <a:solidFill>
                  <a:srgbClr val="FFFFFF"/>
                </a:solidFill>
                <a:latin typeface="Futura Book" pitchFamily="34" charset="0"/>
              </a:rPr>
              <a:t> </a:t>
            </a: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Decrease cardiac work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Decrease myocardial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   oxygen consumption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6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altLang="en-US" sz="20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Increase cardiac output</a:t>
            </a:r>
            <a:endParaRPr lang="en-US" altLang="en-US" sz="2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498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Acknowledgements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Previously Presented at the Royal Society of Medicine  - Cardiology Section </a:t>
            </a:r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r>
              <a:rPr lang="en-NZ" dirty="0" smtClean="0"/>
              <a:t>With thanks to Henry Bishop – Lead </a:t>
            </a:r>
            <a:r>
              <a:rPr lang="en-NZ" dirty="0" err="1" smtClean="0"/>
              <a:t>Perfusionist</a:t>
            </a:r>
            <a:r>
              <a:rPr lang="en-NZ" dirty="0" smtClean="0"/>
              <a:t> – Imperial College Healthcare  NHS Trust who supplied many of the slides and valuable teaching </a:t>
            </a:r>
            <a:endParaRPr lang="en-N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14" y="2657475"/>
            <a:ext cx="3516268" cy="213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913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smtClean="0">
                <a:latin typeface="Arial" pitchFamily="34" charset="0"/>
                <a:cs typeface="Arial" pitchFamily="34" charset="0"/>
              </a:rPr>
              <a:t>Primary Effects of Counterpulsation Therapy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 flipV="1">
            <a:off x="1625600" y="4191000"/>
            <a:ext cx="8737600" cy="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080001" y="4191000"/>
            <a:ext cx="1987551" cy="12954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36902" name="Text Box 6"/>
          <p:cNvSpPr txBox="1">
            <a:spLocks noChangeArrowheads="1"/>
          </p:cNvSpPr>
          <p:nvPr/>
        </p:nvSpPr>
        <p:spPr bwMode="auto">
          <a:xfrm>
            <a:off x="1524000" y="3581400"/>
            <a:ext cx="25400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ook" pitchFamily="34" charset="0"/>
              </a:rPr>
              <a:t>Supply</a:t>
            </a:r>
          </a:p>
        </p:txBody>
      </p:sp>
      <p:sp>
        <p:nvSpPr>
          <p:cNvPr id="336903" name="Text Box 7"/>
          <p:cNvSpPr txBox="1">
            <a:spLocks noChangeArrowheads="1"/>
          </p:cNvSpPr>
          <p:nvPr/>
        </p:nvSpPr>
        <p:spPr bwMode="auto">
          <a:xfrm>
            <a:off x="8128000" y="3657600"/>
            <a:ext cx="2540000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Book" pitchFamily="34" charset="0"/>
              </a:rPr>
              <a:t>Demand</a:t>
            </a:r>
          </a:p>
        </p:txBody>
      </p:sp>
      <p:sp>
        <p:nvSpPr>
          <p:cNvPr id="23559" name="Line 8"/>
          <p:cNvSpPr>
            <a:spLocks noChangeShapeType="1"/>
          </p:cNvSpPr>
          <p:nvPr/>
        </p:nvSpPr>
        <p:spPr bwMode="auto">
          <a:xfrm flipV="1">
            <a:off x="2133600" y="2971800"/>
            <a:ext cx="7721600" cy="25146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NZ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82033" y="4648201"/>
            <a:ext cx="2300630" cy="1518583"/>
            <a:chOff x="136525" y="4648200"/>
            <a:chExt cx="1725472" cy="1518583"/>
          </a:xfrm>
        </p:grpSpPr>
        <p:sp>
          <p:nvSpPr>
            <p:cNvPr id="34832" name="Text Box 10"/>
            <p:cNvSpPr txBox="1">
              <a:spLocks noChangeArrowheads="1"/>
            </p:cNvSpPr>
            <p:nvPr/>
          </p:nvSpPr>
          <p:spPr bwMode="auto">
            <a:xfrm>
              <a:off x="136525" y="5643563"/>
              <a:ext cx="17254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FF00"/>
                  </a:solidFill>
                  <a:latin typeface="Futura Book" pitchFamily="34" charset="0"/>
                </a:rPr>
                <a:t>IAB Inflation</a:t>
              </a:r>
              <a:endParaRPr lang="en-US" altLang="en-US" sz="2800"/>
            </a:p>
          </p:txBody>
        </p:sp>
        <p:sp>
          <p:nvSpPr>
            <p:cNvPr id="34833" name="Line 11"/>
            <p:cNvSpPr>
              <a:spLocks noChangeShapeType="1"/>
            </p:cNvSpPr>
            <p:nvPr/>
          </p:nvSpPr>
          <p:spPr bwMode="auto">
            <a:xfrm flipV="1">
              <a:off x="1447800" y="4648200"/>
              <a:ext cx="0" cy="76200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8229601" y="2149476"/>
            <a:ext cx="2441694" cy="1584325"/>
            <a:chOff x="6172200" y="2149475"/>
            <a:chExt cx="1831270" cy="1584325"/>
          </a:xfrm>
        </p:grpSpPr>
        <p:sp>
          <p:nvSpPr>
            <p:cNvPr id="34830" name="Line 9"/>
            <p:cNvSpPr>
              <a:spLocks noChangeShapeType="1"/>
            </p:cNvSpPr>
            <p:nvPr/>
          </p:nvSpPr>
          <p:spPr bwMode="auto">
            <a:xfrm flipV="1">
              <a:off x="7543800" y="2971800"/>
              <a:ext cx="0" cy="76200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34831" name="Text Box 12"/>
            <p:cNvSpPr txBox="1">
              <a:spLocks noChangeArrowheads="1"/>
            </p:cNvSpPr>
            <p:nvPr/>
          </p:nvSpPr>
          <p:spPr bwMode="auto">
            <a:xfrm>
              <a:off x="6172200" y="2149475"/>
              <a:ext cx="18312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FF00"/>
                  </a:solidFill>
                  <a:latin typeface="Futura Book" pitchFamily="34" charset="0"/>
                </a:rPr>
                <a:t>IAB Deflation</a:t>
              </a:r>
              <a:endParaRPr lang="en-US" altLang="en-US" sz="2800"/>
            </a:p>
          </p:txBody>
        </p:sp>
      </p:grpSp>
      <p:sp>
        <p:nvSpPr>
          <p:cNvPr id="23564" name="Text Box 13"/>
          <p:cNvSpPr txBox="1">
            <a:spLocks noChangeArrowheads="1"/>
          </p:cNvSpPr>
          <p:nvPr/>
        </p:nvSpPr>
        <p:spPr bwMode="auto">
          <a:xfrm>
            <a:off x="5791201" y="3611564"/>
            <a:ext cx="4251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rgbClr val="FFFFFF"/>
                </a:solidFill>
                <a:latin typeface="Futura Book" pitchFamily="34" charset="0"/>
              </a:rPr>
              <a:t>=</a:t>
            </a:r>
            <a:endParaRPr lang="en-US" altLang="en-US" sz="2800" b="1"/>
          </a:p>
        </p:txBody>
      </p:sp>
      <p:sp>
        <p:nvSpPr>
          <p:cNvPr id="34827" name="Text Box 6"/>
          <p:cNvSpPr txBox="1">
            <a:spLocks noChangeArrowheads="1"/>
          </p:cNvSpPr>
          <p:nvPr/>
        </p:nvSpPr>
        <p:spPr bwMode="auto">
          <a:xfrm>
            <a:off x="5520267" y="5040314"/>
            <a:ext cx="12636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MVO</a:t>
            </a:r>
            <a:r>
              <a:rPr lang="en-US" altLang="en-US" sz="2000" b="1" baseline="-24000">
                <a:solidFill>
                  <a:schemeClr val="bg1"/>
                </a:solidFill>
              </a:rPr>
              <a:t>2</a:t>
            </a:r>
            <a:endParaRPr lang="en-US" altLang="en-US" sz="2000" b="1">
              <a:solidFill>
                <a:schemeClr val="bg1"/>
              </a:solidFill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8310061" y="2418270"/>
            <a:ext cx="2095445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  <a:sym typeface="Symbol" pitchFamily="18" charset="2"/>
              </a:rPr>
              <a:t>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Demand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392104" y="5494845"/>
            <a:ext cx="1800493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  <a:sym typeface="Symbol" pitchFamily="18" charset="2"/>
              </a:rPr>
              <a:t>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  <a:sym typeface="Symbol" pitchFamily="18" charset="2"/>
              </a:rPr>
              <a:t>Supply</a:t>
            </a:r>
            <a:endParaRPr lang="en-US" sz="32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825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336902" grpId="0"/>
      <p:bldP spid="336903" grpId="0"/>
      <p:bldP spid="23559" grpId="0" animBg="1"/>
      <p:bldP spid="23564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Oval 2"/>
          <p:cNvSpPr>
            <a:spLocks noChangeArrowheads="1"/>
          </p:cNvSpPr>
          <p:nvPr/>
        </p:nvSpPr>
        <p:spPr bwMode="auto">
          <a:xfrm>
            <a:off x="2167467" y="838200"/>
            <a:ext cx="7315200" cy="5181600"/>
          </a:xfrm>
          <a:prstGeom prst="ellipse">
            <a:avLst/>
          </a:prstGeom>
          <a:noFill/>
          <a:ln w="57150" cap="rnd">
            <a:solidFill>
              <a:srgbClr val="FFFF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28708" name="Rectangle 4"/>
          <p:cNvSpPr>
            <a:spLocks noChangeArrowheads="1"/>
          </p:cNvSpPr>
          <p:nvPr/>
        </p:nvSpPr>
        <p:spPr bwMode="auto">
          <a:xfrm>
            <a:off x="203201" y="2743200"/>
            <a:ext cx="3647017" cy="9144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/>
              <a:t>Vasoconstriction</a:t>
            </a:r>
            <a:endParaRPr lang="en-US" altLang="en-US" sz="2400" b="1">
              <a:latin typeface="Futura Book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/>
              <a:t>Na &amp; H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O retention</a:t>
            </a:r>
            <a:endParaRPr lang="en-US" altLang="en-US" sz="2400">
              <a:latin typeface="Futura Book" pitchFamily="34" charset="0"/>
            </a:endParaRPr>
          </a:p>
        </p:txBody>
      </p:sp>
      <p:sp>
        <p:nvSpPr>
          <p:cNvPr id="328709" name="Rectangle 5"/>
          <p:cNvSpPr>
            <a:spLocks noChangeArrowheads="1"/>
          </p:cNvSpPr>
          <p:nvPr/>
        </p:nvSpPr>
        <p:spPr bwMode="auto">
          <a:xfrm>
            <a:off x="8015817" y="3284538"/>
            <a:ext cx="4064000" cy="114300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Futura Book" pitchFamily="34" charset="0"/>
              </a:rPr>
              <a:t>  </a:t>
            </a:r>
            <a:r>
              <a:rPr lang="en-US" altLang="en-US" sz="2400" b="1"/>
              <a:t>Sympathetic tone</a:t>
            </a:r>
            <a:endParaRPr lang="en-US" altLang="en-US" sz="2400" b="1">
              <a:latin typeface="Futura Book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Futura Book" pitchFamily="34" charset="0"/>
              </a:rPr>
              <a:t>  </a:t>
            </a:r>
            <a:r>
              <a:rPr lang="en-US" altLang="en-US" sz="2400" b="1"/>
              <a:t>RAS</a:t>
            </a:r>
            <a:endParaRPr lang="en-US" altLang="en-US" sz="2400" b="1">
              <a:latin typeface="Futura Book" pitchFamily="34" charset="0"/>
            </a:endParaRPr>
          </a:p>
        </p:txBody>
      </p:sp>
      <p:sp>
        <p:nvSpPr>
          <p:cNvPr id="36869" name="Text Box 8"/>
          <p:cNvSpPr txBox="1">
            <a:spLocks noChangeArrowheads="1"/>
          </p:cNvSpPr>
          <p:nvPr/>
        </p:nvSpPr>
        <p:spPr bwMode="auto">
          <a:xfrm>
            <a:off x="4155017" y="1347788"/>
            <a:ext cx="30732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CBABA"/>
                </a:solidFill>
                <a:latin typeface="Futura Book" pitchFamily="34" charset="0"/>
              </a:rPr>
              <a:t>Coronary occlusion</a:t>
            </a:r>
            <a:endParaRPr lang="en-US" altLang="en-US" sz="2000" b="1">
              <a:solidFill>
                <a:srgbClr val="FCBABA"/>
              </a:solidFill>
              <a:latin typeface="Futura Book" pitchFamily="34" charset="0"/>
            </a:endParaRP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4876801" y="228600"/>
            <a:ext cx="3714751" cy="1143000"/>
            <a:chOff x="3657600" y="228600"/>
            <a:chExt cx="2786063" cy="1143000"/>
          </a:xfrm>
        </p:grpSpPr>
        <p:sp>
          <p:nvSpPr>
            <p:cNvPr id="36903" name="Rectangle 3"/>
            <p:cNvSpPr>
              <a:spLocks noChangeArrowheads="1"/>
            </p:cNvSpPr>
            <p:nvPr/>
          </p:nvSpPr>
          <p:spPr bwMode="auto">
            <a:xfrm>
              <a:off x="3657600" y="228600"/>
              <a:ext cx="2786063" cy="68580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/>
                <a:t>LV Dysfunction</a:t>
              </a:r>
              <a:endParaRPr lang="en-US" altLang="en-US" sz="2400">
                <a:latin typeface="Futura Book" pitchFamily="34" charset="0"/>
              </a:endParaRPr>
            </a:p>
          </p:txBody>
        </p:sp>
        <p:sp>
          <p:nvSpPr>
            <p:cNvPr id="36904" name="Line 14"/>
            <p:cNvSpPr>
              <a:spLocks noChangeShapeType="1"/>
            </p:cNvSpPr>
            <p:nvPr/>
          </p:nvSpPr>
          <p:spPr bwMode="auto">
            <a:xfrm>
              <a:off x="4267200" y="1143000"/>
              <a:ext cx="0" cy="22860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4334933" y="1828800"/>
            <a:ext cx="2749497" cy="3738526"/>
            <a:chOff x="3251200" y="1828800"/>
            <a:chExt cx="2062123" cy="3738228"/>
          </a:xfrm>
        </p:grpSpPr>
        <p:sp>
          <p:nvSpPr>
            <p:cNvPr id="36886" name="Line 15"/>
            <p:cNvSpPr>
              <a:spLocks noChangeShapeType="1"/>
            </p:cNvSpPr>
            <p:nvPr/>
          </p:nvSpPr>
          <p:spPr bwMode="auto">
            <a:xfrm>
              <a:off x="4267200" y="1828800"/>
              <a:ext cx="0" cy="22860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  <p:grpSp>
          <p:nvGrpSpPr>
            <p:cNvPr id="36887" name="Group 30"/>
            <p:cNvGrpSpPr>
              <a:grpSpLocks/>
            </p:cNvGrpSpPr>
            <p:nvPr/>
          </p:nvGrpSpPr>
          <p:grpSpPr bwMode="auto">
            <a:xfrm>
              <a:off x="3251200" y="2033588"/>
              <a:ext cx="2062123" cy="3533440"/>
              <a:chOff x="3251200" y="2033588"/>
              <a:chExt cx="2062123" cy="3533440"/>
            </a:xfrm>
          </p:grpSpPr>
          <p:sp>
            <p:nvSpPr>
              <p:cNvPr id="36888" name="Line 23"/>
              <p:cNvSpPr>
                <a:spLocks noChangeShapeType="1"/>
              </p:cNvSpPr>
              <p:nvPr/>
            </p:nvSpPr>
            <p:spPr bwMode="auto">
              <a:xfrm flipV="1">
                <a:off x="3251200" y="2286000"/>
                <a:ext cx="0" cy="3048000"/>
              </a:xfrm>
              <a:prstGeom prst="line">
                <a:avLst/>
              </a:prstGeom>
              <a:noFill/>
              <a:ln w="28575">
                <a:solidFill>
                  <a:srgbClr val="FFFF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NZ"/>
              </a:p>
            </p:txBody>
          </p:sp>
          <p:grpSp>
            <p:nvGrpSpPr>
              <p:cNvPr id="36889" name="Group 29"/>
              <p:cNvGrpSpPr>
                <a:grpSpLocks/>
              </p:cNvGrpSpPr>
              <p:nvPr/>
            </p:nvGrpSpPr>
            <p:grpSpPr bwMode="auto">
              <a:xfrm>
                <a:off x="3251200" y="2033588"/>
                <a:ext cx="2062123" cy="3533440"/>
                <a:chOff x="3251200" y="2033588"/>
                <a:chExt cx="2062123" cy="3533440"/>
              </a:xfrm>
            </p:grpSpPr>
            <p:sp>
              <p:nvSpPr>
                <p:cNvPr id="3689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760788" y="2033588"/>
                  <a:ext cx="1191673" cy="461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FFFFFF"/>
                      </a:solidFill>
                      <a:latin typeface="Futura Book" pitchFamily="34" charset="0"/>
                    </a:rPr>
                    <a:t>Ischaemia</a:t>
                  </a:r>
                </a:p>
              </p:txBody>
            </p:sp>
            <p:sp>
              <p:nvSpPr>
                <p:cNvPr id="3689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54400" y="2795588"/>
                  <a:ext cx="1858923" cy="461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FFFFFF"/>
                      </a:solidFill>
                      <a:latin typeface="Futura Book" pitchFamily="34" charset="0"/>
                    </a:rPr>
                    <a:t>Contractile mass</a:t>
                  </a:r>
                </a:p>
              </p:txBody>
            </p:sp>
            <p:sp>
              <p:nvSpPr>
                <p:cNvPr id="3689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386138" y="3481388"/>
                  <a:ext cx="1833675" cy="461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FFFFFF"/>
                      </a:solidFill>
                      <a:latin typeface="Futura Book" pitchFamily="34" charset="0"/>
                    </a:rPr>
                    <a:t>Arterial pressure</a:t>
                  </a:r>
                  <a:endParaRPr lang="en-US" altLang="en-US" sz="2000">
                    <a:solidFill>
                      <a:srgbClr val="FFFFFF"/>
                    </a:solidFill>
                    <a:latin typeface="Futura Book" pitchFamily="34" charset="0"/>
                  </a:endParaRPr>
                </a:p>
              </p:txBody>
            </p:sp>
            <p:sp>
              <p:nvSpPr>
                <p:cNvPr id="36893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494088" y="4343400"/>
                  <a:ext cx="1564370" cy="461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FFFFFF"/>
                      </a:solidFill>
                      <a:latin typeface="Futura Book" pitchFamily="34" charset="0"/>
                    </a:rPr>
                    <a:t>Coronary flow</a:t>
                  </a:r>
                </a:p>
              </p:txBody>
            </p:sp>
            <p:sp>
              <p:nvSpPr>
                <p:cNvPr id="3689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760788" y="5105400"/>
                  <a:ext cx="1191673" cy="461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2400">
                      <a:solidFill>
                        <a:srgbClr val="FFFFFF"/>
                      </a:solidFill>
                      <a:latin typeface="Futura Book" pitchFamily="34" charset="0"/>
                    </a:rPr>
                    <a:t>Ischaemia</a:t>
                  </a:r>
                </a:p>
              </p:txBody>
            </p:sp>
            <p:sp>
              <p:nvSpPr>
                <p:cNvPr id="36895" name="Line 16"/>
                <p:cNvSpPr>
                  <a:spLocks noChangeShapeType="1"/>
                </p:cNvSpPr>
                <p:nvPr/>
              </p:nvSpPr>
              <p:spPr bwMode="auto">
                <a:xfrm>
                  <a:off x="4267200" y="25146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896" name="Line 17"/>
                <p:cNvSpPr>
                  <a:spLocks noChangeShapeType="1"/>
                </p:cNvSpPr>
                <p:nvPr/>
              </p:nvSpPr>
              <p:spPr bwMode="auto">
                <a:xfrm>
                  <a:off x="4267200" y="32766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897" name="Line 18"/>
                <p:cNvSpPr>
                  <a:spLocks noChangeShapeType="1"/>
                </p:cNvSpPr>
                <p:nvPr/>
              </p:nvSpPr>
              <p:spPr bwMode="auto">
                <a:xfrm>
                  <a:off x="4267200" y="48006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898" name="Line 19"/>
                <p:cNvSpPr>
                  <a:spLocks noChangeShapeType="1"/>
                </p:cNvSpPr>
                <p:nvPr/>
              </p:nvSpPr>
              <p:spPr bwMode="auto">
                <a:xfrm>
                  <a:off x="4267200" y="40386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899" name="Line 20"/>
                <p:cNvSpPr>
                  <a:spLocks noChangeShapeType="1"/>
                </p:cNvSpPr>
                <p:nvPr/>
              </p:nvSpPr>
              <p:spPr bwMode="auto">
                <a:xfrm>
                  <a:off x="3386138" y="35814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900" name="Line 21"/>
                <p:cNvSpPr>
                  <a:spLocks noChangeShapeType="1"/>
                </p:cNvSpPr>
                <p:nvPr/>
              </p:nvSpPr>
              <p:spPr bwMode="auto">
                <a:xfrm>
                  <a:off x="3454400" y="2895600"/>
                  <a:ext cx="0" cy="228600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901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251200" y="5334000"/>
                  <a:ext cx="406400" cy="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  <p:sp>
              <p:nvSpPr>
                <p:cNvPr id="36902" name="Line 24"/>
                <p:cNvSpPr>
                  <a:spLocks noChangeShapeType="1"/>
                </p:cNvSpPr>
                <p:nvPr/>
              </p:nvSpPr>
              <p:spPr bwMode="auto">
                <a:xfrm>
                  <a:off x="3251200" y="2286000"/>
                  <a:ext cx="474663" cy="0"/>
                </a:xfrm>
                <a:prstGeom prst="line">
                  <a:avLst/>
                </a:prstGeom>
                <a:noFill/>
                <a:ln w="28575">
                  <a:solidFill>
                    <a:srgbClr val="FFFFCC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NZ"/>
                </a:p>
              </p:txBody>
            </p:sp>
          </p:grpSp>
        </p:grpSp>
      </p:grpSp>
      <p:sp>
        <p:nvSpPr>
          <p:cNvPr id="36872" name="Rectangle 25"/>
          <p:cNvSpPr>
            <a:spLocks noChangeArrowheads="1"/>
          </p:cNvSpPr>
          <p:nvPr/>
        </p:nvSpPr>
        <p:spPr bwMode="auto">
          <a:xfrm>
            <a:off x="91018" y="6521450"/>
            <a:ext cx="43845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Barry WL, et al, </a:t>
            </a:r>
            <a:r>
              <a:rPr lang="en-US" altLang="en-US" sz="1600" i="1">
                <a:solidFill>
                  <a:srgbClr val="FFFFFF"/>
                </a:solidFill>
                <a:latin typeface="Futura Book" pitchFamily="34" charset="0"/>
              </a:rPr>
              <a:t>Clin. Cardiol.</a:t>
            </a: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 21, 72-80 [1998]</a:t>
            </a:r>
          </a:p>
        </p:txBody>
      </p:sp>
      <p:sp>
        <p:nvSpPr>
          <p:cNvPr id="328730" name="AutoShape 26"/>
          <p:cNvSpPr>
            <a:spLocks noChangeArrowheads="1"/>
          </p:cNvSpPr>
          <p:nvPr/>
        </p:nvSpPr>
        <p:spPr bwMode="auto">
          <a:xfrm rot="10753356">
            <a:off x="9031818" y="2741613"/>
            <a:ext cx="721783" cy="3810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2700000" scaled="1"/>
          </a:gra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28731" name="AutoShape 27"/>
          <p:cNvSpPr>
            <a:spLocks noChangeArrowheads="1"/>
          </p:cNvSpPr>
          <p:nvPr/>
        </p:nvSpPr>
        <p:spPr bwMode="auto">
          <a:xfrm rot="-39245">
            <a:off x="1987551" y="3962400"/>
            <a:ext cx="721783" cy="3810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2700000" scaled="1"/>
          </a:gra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28732" name="AutoShape 28"/>
          <p:cNvSpPr>
            <a:spLocks noChangeArrowheads="1"/>
          </p:cNvSpPr>
          <p:nvPr/>
        </p:nvSpPr>
        <p:spPr bwMode="auto">
          <a:xfrm rot="3313694">
            <a:off x="4120092" y="765174"/>
            <a:ext cx="609600" cy="450851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27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8879417" y="520701"/>
            <a:ext cx="2606129" cy="461963"/>
            <a:chOff x="4080" y="328"/>
            <a:chExt cx="1668" cy="291"/>
          </a:xfrm>
        </p:grpSpPr>
        <p:sp>
          <p:nvSpPr>
            <p:cNvPr id="36884" name="Text Box 26"/>
            <p:cNvSpPr txBox="1">
              <a:spLocks noChangeArrowheads="1"/>
            </p:cNvSpPr>
            <p:nvPr/>
          </p:nvSpPr>
          <p:spPr bwMode="auto">
            <a:xfrm>
              <a:off x="4733" y="328"/>
              <a:ext cx="1015" cy="291"/>
            </a:xfrm>
            <a:prstGeom prst="rect">
              <a:avLst/>
            </a:prstGeom>
            <a:noFill/>
            <a:ln w="12700">
              <a:solidFill>
                <a:srgbClr val="FFFF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66"/>
                  </a:solidFill>
                  <a:latin typeface="Futura Book" pitchFamily="34" charset="0"/>
                </a:rPr>
                <a:t>Inotropes</a:t>
              </a:r>
            </a:p>
          </p:txBody>
        </p:sp>
        <p:sp>
          <p:nvSpPr>
            <p:cNvPr id="36885" name="Line 27"/>
            <p:cNvSpPr>
              <a:spLocks noChangeShapeType="1"/>
            </p:cNvSpPr>
            <p:nvPr/>
          </p:nvSpPr>
          <p:spPr bwMode="auto">
            <a:xfrm flipH="1">
              <a:off x="4080" y="480"/>
              <a:ext cx="528" cy="0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340601" y="4581526"/>
            <a:ext cx="4516967" cy="835025"/>
            <a:chOff x="3840" y="2880"/>
            <a:chExt cx="2400" cy="526"/>
          </a:xfrm>
        </p:grpSpPr>
        <p:sp>
          <p:nvSpPr>
            <p:cNvPr id="36881" name="Line 32"/>
            <p:cNvSpPr>
              <a:spLocks noChangeShapeType="1"/>
            </p:cNvSpPr>
            <p:nvPr/>
          </p:nvSpPr>
          <p:spPr bwMode="auto">
            <a:xfrm flipH="1">
              <a:off x="3840" y="3360"/>
              <a:ext cx="1104" cy="0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36882" name="Text Box 33"/>
            <p:cNvSpPr txBox="1">
              <a:spLocks noChangeArrowheads="1"/>
            </p:cNvSpPr>
            <p:nvPr/>
          </p:nvSpPr>
          <p:spPr bwMode="auto">
            <a:xfrm>
              <a:off x="5136" y="2880"/>
              <a:ext cx="1104" cy="526"/>
            </a:xfrm>
            <a:prstGeom prst="rect">
              <a:avLst/>
            </a:prstGeom>
            <a:noFill/>
            <a:ln w="12700">
              <a:solidFill>
                <a:srgbClr val="FFFF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66"/>
                  </a:solidFill>
                  <a:latin typeface="Futura Book" pitchFamily="34" charset="0"/>
                </a:rPr>
                <a:t>IABP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66"/>
                  </a:solidFill>
                  <a:latin typeface="Futura Book" pitchFamily="34" charset="0"/>
                </a:rPr>
                <a:t>Therapy</a:t>
              </a:r>
              <a:endParaRPr lang="en-US" altLang="en-US" sz="2400">
                <a:solidFill>
                  <a:srgbClr val="FFFF66"/>
                </a:solidFill>
                <a:latin typeface="Futura Book" pitchFamily="34" charset="0"/>
              </a:endParaRPr>
            </a:p>
          </p:txBody>
        </p:sp>
        <p:sp>
          <p:nvSpPr>
            <p:cNvPr id="36883" name="Line 34"/>
            <p:cNvSpPr>
              <a:spLocks noChangeShapeType="1"/>
            </p:cNvSpPr>
            <p:nvPr/>
          </p:nvSpPr>
          <p:spPr bwMode="auto">
            <a:xfrm flipH="1">
              <a:off x="3888" y="2928"/>
              <a:ext cx="1056" cy="0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0" y="1268413"/>
            <a:ext cx="4267200" cy="461665"/>
            <a:chOff x="0" y="1268760"/>
            <a:chExt cx="3200400" cy="461665"/>
          </a:xfrm>
        </p:grpSpPr>
        <p:sp>
          <p:nvSpPr>
            <p:cNvPr id="36879" name="Text Box 28"/>
            <p:cNvSpPr txBox="1">
              <a:spLocks noChangeArrowheads="1"/>
            </p:cNvSpPr>
            <p:nvPr/>
          </p:nvSpPr>
          <p:spPr bwMode="auto">
            <a:xfrm>
              <a:off x="0" y="1268760"/>
              <a:ext cx="2101778" cy="461665"/>
            </a:xfrm>
            <a:prstGeom prst="rect">
              <a:avLst/>
            </a:prstGeom>
            <a:noFill/>
            <a:ln w="12700">
              <a:solidFill>
                <a:srgbClr val="FFFF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66"/>
                  </a:solidFill>
                  <a:latin typeface="Futura Book" pitchFamily="34" charset="0"/>
                </a:rPr>
                <a:t>Revascularization</a:t>
              </a:r>
              <a:endParaRPr lang="en-US" altLang="en-US" sz="2400" b="1">
                <a:solidFill>
                  <a:srgbClr val="FFFFFF"/>
                </a:solidFill>
                <a:latin typeface="Futura Book" pitchFamily="34" charset="0"/>
              </a:endParaRPr>
            </a:p>
          </p:txBody>
        </p:sp>
        <p:sp>
          <p:nvSpPr>
            <p:cNvPr id="36880" name="Line 29"/>
            <p:cNvSpPr>
              <a:spLocks noChangeShapeType="1"/>
            </p:cNvSpPr>
            <p:nvPr/>
          </p:nvSpPr>
          <p:spPr bwMode="auto">
            <a:xfrm flipH="1" flipV="1">
              <a:off x="2743200" y="1556792"/>
              <a:ext cx="457200" cy="23813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95330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6" grpId="0" animBg="1"/>
      <p:bldP spid="328708" grpId="0" animBg="1"/>
      <p:bldP spid="328709" grpId="0" animBg="1"/>
      <p:bldP spid="328730" grpId="0" animBg="1"/>
      <p:bldP spid="328731" grpId="0" animBg="1"/>
      <p:bldP spid="3287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0" y="-215900"/>
            <a:ext cx="12192000" cy="71008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38915" name="Group 2"/>
          <p:cNvGrpSpPr>
            <a:grpSpLocks/>
          </p:cNvGrpSpPr>
          <p:nvPr/>
        </p:nvGrpSpPr>
        <p:grpSpPr bwMode="auto">
          <a:xfrm>
            <a:off x="1090085" y="574676"/>
            <a:ext cx="9419167" cy="5983288"/>
            <a:chOff x="174" y="362"/>
            <a:chExt cx="4450" cy="3769"/>
          </a:xfrm>
        </p:grpSpPr>
        <p:grpSp>
          <p:nvGrpSpPr>
            <p:cNvPr id="38916" name="Group 3"/>
            <p:cNvGrpSpPr>
              <a:grpSpLocks/>
            </p:cNvGrpSpPr>
            <p:nvPr/>
          </p:nvGrpSpPr>
          <p:grpSpPr bwMode="auto">
            <a:xfrm>
              <a:off x="4348" y="391"/>
              <a:ext cx="0" cy="2813"/>
              <a:chOff x="4891" y="391"/>
              <a:chExt cx="1" cy="2813"/>
            </a:xfrm>
          </p:grpSpPr>
          <p:sp>
            <p:nvSpPr>
              <p:cNvPr id="38970" name="Line 4"/>
              <p:cNvSpPr>
                <a:spLocks noChangeShapeType="1"/>
              </p:cNvSpPr>
              <p:nvPr/>
            </p:nvSpPr>
            <p:spPr bwMode="auto">
              <a:xfrm flipV="1">
                <a:off x="4891" y="307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1" name="Line 5"/>
              <p:cNvSpPr>
                <a:spLocks noChangeShapeType="1"/>
              </p:cNvSpPr>
              <p:nvPr/>
            </p:nvSpPr>
            <p:spPr bwMode="auto">
              <a:xfrm flipV="1">
                <a:off x="4891" y="2894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2" name="Line 6"/>
              <p:cNvSpPr>
                <a:spLocks noChangeShapeType="1"/>
              </p:cNvSpPr>
              <p:nvPr/>
            </p:nvSpPr>
            <p:spPr bwMode="auto">
              <a:xfrm flipV="1">
                <a:off x="4891" y="272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3" name="Line 7"/>
              <p:cNvSpPr>
                <a:spLocks noChangeShapeType="1"/>
              </p:cNvSpPr>
              <p:nvPr/>
            </p:nvSpPr>
            <p:spPr bwMode="auto">
              <a:xfrm flipV="1">
                <a:off x="4891" y="2548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4" name="Line 8"/>
              <p:cNvSpPr>
                <a:spLocks noChangeShapeType="1"/>
              </p:cNvSpPr>
              <p:nvPr/>
            </p:nvSpPr>
            <p:spPr bwMode="auto">
              <a:xfrm flipV="1">
                <a:off x="4891" y="2370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5" name="Line 9"/>
              <p:cNvSpPr>
                <a:spLocks noChangeShapeType="1"/>
              </p:cNvSpPr>
              <p:nvPr/>
            </p:nvSpPr>
            <p:spPr bwMode="auto">
              <a:xfrm flipV="1">
                <a:off x="4891" y="2193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6" name="Line 10"/>
              <p:cNvSpPr>
                <a:spLocks noChangeShapeType="1"/>
              </p:cNvSpPr>
              <p:nvPr/>
            </p:nvSpPr>
            <p:spPr bwMode="auto">
              <a:xfrm flipV="1">
                <a:off x="4891" y="2006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7" name="Line 11"/>
              <p:cNvSpPr>
                <a:spLocks noChangeShapeType="1"/>
              </p:cNvSpPr>
              <p:nvPr/>
            </p:nvSpPr>
            <p:spPr bwMode="auto">
              <a:xfrm flipV="1">
                <a:off x="4891" y="1829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8" name="Line 12"/>
              <p:cNvSpPr>
                <a:spLocks noChangeShapeType="1"/>
              </p:cNvSpPr>
              <p:nvPr/>
            </p:nvSpPr>
            <p:spPr bwMode="auto">
              <a:xfrm flipV="1">
                <a:off x="4891" y="1642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79" name="Line 13"/>
              <p:cNvSpPr>
                <a:spLocks noChangeShapeType="1"/>
              </p:cNvSpPr>
              <p:nvPr/>
            </p:nvSpPr>
            <p:spPr bwMode="auto">
              <a:xfrm flipV="1">
                <a:off x="4891" y="146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0" name="Line 14"/>
              <p:cNvSpPr>
                <a:spLocks noChangeShapeType="1"/>
              </p:cNvSpPr>
              <p:nvPr/>
            </p:nvSpPr>
            <p:spPr bwMode="auto">
              <a:xfrm flipV="1">
                <a:off x="4891" y="1287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1" name="Line 15"/>
              <p:cNvSpPr>
                <a:spLocks noChangeShapeType="1"/>
              </p:cNvSpPr>
              <p:nvPr/>
            </p:nvSpPr>
            <p:spPr bwMode="auto">
              <a:xfrm flipV="1">
                <a:off x="4891" y="1110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2" name="Line 16"/>
              <p:cNvSpPr>
                <a:spLocks noChangeShapeType="1"/>
              </p:cNvSpPr>
              <p:nvPr/>
            </p:nvSpPr>
            <p:spPr bwMode="auto">
              <a:xfrm flipV="1">
                <a:off x="4891" y="932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3" name="Line 17"/>
              <p:cNvSpPr>
                <a:spLocks noChangeShapeType="1"/>
              </p:cNvSpPr>
              <p:nvPr/>
            </p:nvSpPr>
            <p:spPr bwMode="auto">
              <a:xfrm flipV="1">
                <a:off x="4891" y="75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4" name="Line 18"/>
              <p:cNvSpPr>
                <a:spLocks noChangeShapeType="1"/>
              </p:cNvSpPr>
              <p:nvPr/>
            </p:nvSpPr>
            <p:spPr bwMode="auto">
              <a:xfrm flipV="1">
                <a:off x="4891" y="568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85" name="Line 19"/>
              <p:cNvSpPr>
                <a:spLocks noChangeShapeType="1"/>
              </p:cNvSpPr>
              <p:nvPr/>
            </p:nvSpPr>
            <p:spPr bwMode="auto">
              <a:xfrm flipV="1">
                <a:off x="4891" y="39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</p:grpSp>
        <p:grpSp>
          <p:nvGrpSpPr>
            <p:cNvPr id="38917" name="Group 20"/>
            <p:cNvGrpSpPr>
              <a:grpSpLocks/>
            </p:cNvGrpSpPr>
            <p:nvPr/>
          </p:nvGrpSpPr>
          <p:grpSpPr bwMode="auto">
            <a:xfrm>
              <a:off x="2919" y="399"/>
              <a:ext cx="1" cy="2814"/>
              <a:chOff x="3284" y="399"/>
              <a:chExt cx="1" cy="2814"/>
            </a:xfrm>
          </p:grpSpPr>
          <p:sp>
            <p:nvSpPr>
              <p:cNvPr id="38954" name="Line 21"/>
              <p:cNvSpPr>
                <a:spLocks noChangeShapeType="1"/>
              </p:cNvSpPr>
              <p:nvPr/>
            </p:nvSpPr>
            <p:spPr bwMode="auto">
              <a:xfrm flipV="1">
                <a:off x="3284" y="3080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5" name="Line 22"/>
              <p:cNvSpPr>
                <a:spLocks noChangeShapeType="1"/>
              </p:cNvSpPr>
              <p:nvPr/>
            </p:nvSpPr>
            <p:spPr bwMode="auto">
              <a:xfrm flipV="1">
                <a:off x="3284" y="2903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6" name="Line 23"/>
              <p:cNvSpPr>
                <a:spLocks noChangeShapeType="1"/>
              </p:cNvSpPr>
              <p:nvPr/>
            </p:nvSpPr>
            <p:spPr bwMode="auto">
              <a:xfrm flipV="1">
                <a:off x="3284" y="2734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7" name="Line 24"/>
              <p:cNvSpPr>
                <a:spLocks noChangeShapeType="1"/>
              </p:cNvSpPr>
              <p:nvPr/>
            </p:nvSpPr>
            <p:spPr bwMode="auto">
              <a:xfrm flipV="1">
                <a:off x="3284" y="2556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8" name="Line 25"/>
              <p:cNvSpPr>
                <a:spLocks noChangeShapeType="1"/>
              </p:cNvSpPr>
              <p:nvPr/>
            </p:nvSpPr>
            <p:spPr bwMode="auto">
              <a:xfrm flipV="1">
                <a:off x="3284" y="2379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9" name="Line 26"/>
              <p:cNvSpPr>
                <a:spLocks noChangeShapeType="1"/>
              </p:cNvSpPr>
              <p:nvPr/>
            </p:nvSpPr>
            <p:spPr bwMode="auto">
              <a:xfrm flipV="1">
                <a:off x="3284" y="2201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0" name="Line 27"/>
              <p:cNvSpPr>
                <a:spLocks noChangeShapeType="1"/>
              </p:cNvSpPr>
              <p:nvPr/>
            </p:nvSpPr>
            <p:spPr bwMode="auto">
              <a:xfrm flipV="1">
                <a:off x="3284" y="201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1" name="Line 28"/>
              <p:cNvSpPr>
                <a:spLocks noChangeShapeType="1"/>
              </p:cNvSpPr>
              <p:nvPr/>
            </p:nvSpPr>
            <p:spPr bwMode="auto">
              <a:xfrm flipV="1">
                <a:off x="3284" y="1837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2" name="Line 29"/>
              <p:cNvSpPr>
                <a:spLocks noChangeShapeType="1"/>
              </p:cNvSpPr>
              <p:nvPr/>
            </p:nvSpPr>
            <p:spPr bwMode="auto">
              <a:xfrm flipV="1">
                <a:off x="3284" y="165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3" name="Line 30"/>
              <p:cNvSpPr>
                <a:spLocks noChangeShapeType="1"/>
              </p:cNvSpPr>
              <p:nvPr/>
            </p:nvSpPr>
            <p:spPr bwMode="auto">
              <a:xfrm flipV="1">
                <a:off x="3284" y="1474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4" name="Line 31"/>
              <p:cNvSpPr>
                <a:spLocks noChangeShapeType="1"/>
              </p:cNvSpPr>
              <p:nvPr/>
            </p:nvSpPr>
            <p:spPr bwMode="auto">
              <a:xfrm flipV="1">
                <a:off x="3284" y="1296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5" name="Line 32"/>
              <p:cNvSpPr>
                <a:spLocks noChangeShapeType="1"/>
              </p:cNvSpPr>
              <p:nvPr/>
            </p:nvSpPr>
            <p:spPr bwMode="auto">
              <a:xfrm flipV="1">
                <a:off x="3284" y="1118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6" name="Line 33"/>
              <p:cNvSpPr>
                <a:spLocks noChangeShapeType="1"/>
              </p:cNvSpPr>
              <p:nvPr/>
            </p:nvSpPr>
            <p:spPr bwMode="auto">
              <a:xfrm flipV="1">
                <a:off x="3284" y="94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7" name="Line 34"/>
              <p:cNvSpPr>
                <a:spLocks noChangeShapeType="1"/>
              </p:cNvSpPr>
              <p:nvPr/>
            </p:nvSpPr>
            <p:spPr bwMode="auto">
              <a:xfrm flipV="1">
                <a:off x="3284" y="763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8" name="Line 35"/>
              <p:cNvSpPr>
                <a:spLocks noChangeShapeType="1"/>
              </p:cNvSpPr>
              <p:nvPr/>
            </p:nvSpPr>
            <p:spPr bwMode="auto">
              <a:xfrm flipV="1">
                <a:off x="3284" y="577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69" name="Line 36"/>
              <p:cNvSpPr>
                <a:spLocks noChangeShapeType="1"/>
              </p:cNvSpPr>
              <p:nvPr/>
            </p:nvSpPr>
            <p:spPr bwMode="auto">
              <a:xfrm flipV="1">
                <a:off x="3284" y="399"/>
                <a:ext cx="1" cy="134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</p:grpSp>
        <p:sp>
          <p:nvSpPr>
            <p:cNvPr id="38918" name="Freeform 37"/>
            <p:cNvSpPr>
              <a:spLocks/>
            </p:cNvSpPr>
            <p:nvPr/>
          </p:nvSpPr>
          <p:spPr bwMode="auto">
            <a:xfrm>
              <a:off x="1665" y="932"/>
              <a:ext cx="2904" cy="1758"/>
            </a:xfrm>
            <a:custGeom>
              <a:avLst/>
              <a:gdLst>
                <a:gd name="T0" fmla="*/ 0 w 3267"/>
                <a:gd name="T1" fmla="*/ 311 h 1758"/>
                <a:gd name="T2" fmla="*/ 62 w 3267"/>
                <a:gd name="T3" fmla="*/ 399 h 1758"/>
                <a:gd name="T4" fmla="*/ 108 w 3267"/>
                <a:gd name="T5" fmla="*/ 470 h 1758"/>
                <a:gd name="T6" fmla="*/ 136 w 3267"/>
                <a:gd name="T7" fmla="*/ 524 h 1758"/>
                <a:gd name="T8" fmla="*/ 156 w 3267"/>
                <a:gd name="T9" fmla="*/ 568 h 1758"/>
                <a:gd name="T10" fmla="*/ 170 w 3267"/>
                <a:gd name="T11" fmla="*/ 648 h 1758"/>
                <a:gd name="T12" fmla="*/ 180 w 3267"/>
                <a:gd name="T13" fmla="*/ 817 h 1758"/>
                <a:gd name="T14" fmla="*/ 194 w 3267"/>
                <a:gd name="T15" fmla="*/ 1394 h 1758"/>
                <a:gd name="T16" fmla="*/ 201 w 3267"/>
                <a:gd name="T17" fmla="*/ 1642 h 1758"/>
                <a:gd name="T18" fmla="*/ 204 w 3267"/>
                <a:gd name="T19" fmla="*/ 1687 h 1758"/>
                <a:gd name="T20" fmla="*/ 207 w 3267"/>
                <a:gd name="T21" fmla="*/ 1722 h 1758"/>
                <a:gd name="T22" fmla="*/ 218 w 3267"/>
                <a:gd name="T23" fmla="*/ 1749 h 1758"/>
                <a:gd name="T24" fmla="*/ 228 w 3267"/>
                <a:gd name="T25" fmla="*/ 1758 h 1758"/>
                <a:gd name="T26" fmla="*/ 243 w 3267"/>
                <a:gd name="T27" fmla="*/ 1749 h 1758"/>
                <a:gd name="T28" fmla="*/ 256 w 3267"/>
                <a:gd name="T29" fmla="*/ 1713 h 1758"/>
                <a:gd name="T30" fmla="*/ 267 w 3267"/>
                <a:gd name="T31" fmla="*/ 1651 h 1758"/>
                <a:gd name="T32" fmla="*/ 284 w 3267"/>
                <a:gd name="T33" fmla="*/ 1536 h 1758"/>
                <a:gd name="T34" fmla="*/ 294 w 3267"/>
                <a:gd name="T35" fmla="*/ 1500 h 1758"/>
                <a:gd name="T36" fmla="*/ 304 w 3267"/>
                <a:gd name="T37" fmla="*/ 1474 h 1758"/>
                <a:gd name="T38" fmla="*/ 312 w 3267"/>
                <a:gd name="T39" fmla="*/ 1474 h 1758"/>
                <a:gd name="T40" fmla="*/ 317 w 3267"/>
                <a:gd name="T41" fmla="*/ 1491 h 1758"/>
                <a:gd name="T42" fmla="*/ 325 w 3267"/>
                <a:gd name="T43" fmla="*/ 1536 h 1758"/>
                <a:gd name="T44" fmla="*/ 345 w 3267"/>
                <a:gd name="T45" fmla="*/ 1651 h 1758"/>
                <a:gd name="T46" fmla="*/ 352 w 3267"/>
                <a:gd name="T47" fmla="*/ 1687 h 1758"/>
                <a:gd name="T48" fmla="*/ 370 w 3267"/>
                <a:gd name="T49" fmla="*/ 1704 h 1758"/>
                <a:gd name="T50" fmla="*/ 388 w 3267"/>
                <a:gd name="T51" fmla="*/ 1704 h 1758"/>
                <a:gd name="T52" fmla="*/ 415 w 3267"/>
                <a:gd name="T53" fmla="*/ 1687 h 1758"/>
                <a:gd name="T54" fmla="*/ 433 w 3267"/>
                <a:gd name="T55" fmla="*/ 1660 h 1758"/>
                <a:gd name="T56" fmla="*/ 443 w 3267"/>
                <a:gd name="T57" fmla="*/ 1607 h 1758"/>
                <a:gd name="T58" fmla="*/ 451 w 3267"/>
                <a:gd name="T59" fmla="*/ 1589 h 1758"/>
                <a:gd name="T60" fmla="*/ 458 w 3267"/>
                <a:gd name="T61" fmla="*/ 1580 h 1758"/>
                <a:gd name="T62" fmla="*/ 464 w 3267"/>
                <a:gd name="T63" fmla="*/ 1598 h 1758"/>
                <a:gd name="T64" fmla="*/ 467 w 3267"/>
                <a:gd name="T65" fmla="*/ 1616 h 1758"/>
                <a:gd name="T66" fmla="*/ 471 w 3267"/>
                <a:gd name="T67" fmla="*/ 1651 h 1758"/>
                <a:gd name="T68" fmla="*/ 474 w 3267"/>
                <a:gd name="T69" fmla="*/ 1660 h 1758"/>
                <a:gd name="T70" fmla="*/ 484 w 3267"/>
                <a:gd name="T71" fmla="*/ 1669 h 1758"/>
                <a:gd name="T72" fmla="*/ 495 w 3267"/>
                <a:gd name="T73" fmla="*/ 1660 h 1758"/>
                <a:gd name="T74" fmla="*/ 505 w 3267"/>
                <a:gd name="T75" fmla="*/ 1616 h 1758"/>
                <a:gd name="T76" fmla="*/ 516 w 3267"/>
                <a:gd name="T77" fmla="*/ 1465 h 1758"/>
                <a:gd name="T78" fmla="*/ 622 w 3267"/>
                <a:gd name="T79" fmla="*/ 160 h 1758"/>
                <a:gd name="T80" fmla="*/ 633 w 3267"/>
                <a:gd name="T81" fmla="*/ 107 h 1758"/>
                <a:gd name="T82" fmla="*/ 647 w 3267"/>
                <a:gd name="T83" fmla="*/ 71 h 1758"/>
                <a:gd name="T84" fmla="*/ 665 w 3267"/>
                <a:gd name="T85" fmla="*/ 27 h 1758"/>
                <a:gd name="T86" fmla="*/ 688 w 3267"/>
                <a:gd name="T87" fmla="*/ 9 h 1758"/>
                <a:gd name="T88" fmla="*/ 712 w 3267"/>
                <a:gd name="T89" fmla="*/ 0 h 1758"/>
                <a:gd name="T90" fmla="*/ 740 w 3267"/>
                <a:gd name="T91" fmla="*/ 9 h 1758"/>
                <a:gd name="T92" fmla="*/ 772 w 3267"/>
                <a:gd name="T93" fmla="*/ 36 h 1758"/>
                <a:gd name="T94" fmla="*/ 823 w 3267"/>
                <a:gd name="T95" fmla="*/ 98 h 1758"/>
                <a:gd name="T96" fmla="*/ 927 w 3267"/>
                <a:gd name="T97" fmla="*/ 257 h 1758"/>
                <a:gd name="T98" fmla="*/ 1107 w 3267"/>
                <a:gd name="T99" fmla="*/ 550 h 1758"/>
                <a:gd name="T100" fmla="*/ 1141 w 3267"/>
                <a:gd name="T101" fmla="*/ 613 h 1758"/>
                <a:gd name="T102" fmla="*/ 1163 w 3267"/>
                <a:gd name="T103" fmla="*/ 675 h 1758"/>
                <a:gd name="T104" fmla="*/ 1180 w 3267"/>
                <a:gd name="T105" fmla="*/ 728 h 1758"/>
                <a:gd name="T106" fmla="*/ 1191 w 3267"/>
                <a:gd name="T107" fmla="*/ 808 h 1758"/>
                <a:gd name="T108" fmla="*/ 1201 w 3267"/>
                <a:gd name="T109" fmla="*/ 959 h 1758"/>
                <a:gd name="T110" fmla="*/ 1211 w 3267"/>
                <a:gd name="T111" fmla="*/ 1518 h 1758"/>
                <a:gd name="T112" fmla="*/ 1218 w 3267"/>
                <a:gd name="T113" fmla="*/ 1633 h 1758"/>
                <a:gd name="T114" fmla="*/ 1225 w 3267"/>
                <a:gd name="T115" fmla="*/ 1704 h 1758"/>
                <a:gd name="T116" fmla="*/ 1232 w 3267"/>
                <a:gd name="T117" fmla="*/ 1740 h 1758"/>
                <a:gd name="T118" fmla="*/ 1242 w 3267"/>
                <a:gd name="T119" fmla="*/ 1758 h 1758"/>
                <a:gd name="T120" fmla="*/ 1255 w 3267"/>
                <a:gd name="T121" fmla="*/ 1758 h 1758"/>
                <a:gd name="T122" fmla="*/ 1273 w 3267"/>
                <a:gd name="T123" fmla="*/ 1722 h 17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267"/>
                <a:gd name="T187" fmla="*/ 0 h 1758"/>
                <a:gd name="T188" fmla="*/ 3267 w 3267"/>
                <a:gd name="T189" fmla="*/ 1758 h 17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267" h="1758">
                  <a:moveTo>
                    <a:pt x="0" y="311"/>
                  </a:moveTo>
                  <a:lnTo>
                    <a:pt x="160" y="399"/>
                  </a:lnTo>
                  <a:lnTo>
                    <a:pt x="275" y="470"/>
                  </a:lnTo>
                  <a:lnTo>
                    <a:pt x="346" y="524"/>
                  </a:lnTo>
                  <a:lnTo>
                    <a:pt x="399" y="568"/>
                  </a:lnTo>
                  <a:lnTo>
                    <a:pt x="435" y="648"/>
                  </a:lnTo>
                  <a:lnTo>
                    <a:pt x="462" y="817"/>
                  </a:lnTo>
                  <a:lnTo>
                    <a:pt x="497" y="1394"/>
                  </a:lnTo>
                  <a:lnTo>
                    <a:pt x="515" y="1642"/>
                  </a:lnTo>
                  <a:lnTo>
                    <a:pt x="524" y="1687"/>
                  </a:lnTo>
                  <a:lnTo>
                    <a:pt x="533" y="1722"/>
                  </a:lnTo>
                  <a:lnTo>
                    <a:pt x="559" y="1749"/>
                  </a:lnTo>
                  <a:lnTo>
                    <a:pt x="586" y="1758"/>
                  </a:lnTo>
                  <a:lnTo>
                    <a:pt x="621" y="1749"/>
                  </a:lnTo>
                  <a:lnTo>
                    <a:pt x="657" y="1713"/>
                  </a:lnTo>
                  <a:lnTo>
                    <a:pt x="683" y="1651"/>
                  </a:lnTo>
                  <a:lnTo>
                    <a:pt x="728" y="1536"/>
                  </a:lnTo>
                  <a:lnTo>
                    <a:pt x="755" y="1500"/>
                  </a:lnTo>
                  <a:lnTo>
                    <a:pt x="781" y="1474"/>
                  </a:lnTo>
                  <a:lnTo>
                    <a:pt x="799" y="1474"/>
                  </a:lnTo>
                  <a:lnTo>
                    <a:pt x="817" y="1491"/>
                  </a:lnTo>
                  <a:lnTo>
                    <a:pt x="834" y="1536"/>
                  </a:lnTo>
                  <a:lnTo>
                    <a:pt x="888" y="1651"/>
                  </a:lnTo>
                  <a:lnTo>
                    <a:pt x="905" y="1687"/>
                  </a:lnTo>
                  <a:lnTo>
                    <a:pt x="950" y="1704"/>
                  </a:lnTo>
                  <a:lnTo>
                    <a:pt x="994" y="1704"/>
                  </a:lnTo>
                  <a:lnTo>
                    <a:pt x="1065" y="1687"/>
                  </a:lnTo>
                  <a:lnTo>
                    <a:pt x="1110" y="1660"/>
                  </a:lnTo>
                  <a:lnTo>
                    <a:pt x="1136" y="1607"/>
                  </a:lnTo>
                  <a:lnTo>
                    <a:pt x="1154" y="1589"/>
                  </a:lnTo>
                  <a:lnTo>
                    <a:pt x="1172" y="1580"/>
                  </a:lnTo>
                  <a:lnTo>
                    <a:pt x="1189" y="1598"/>
                  </a:lnTo>
                  <a:lnTo>
                    <a:pt x="1198" y="1616"/>
                  </a:lnTo>
                  <a:lnTo>
                    <a:pt x="1207" y="1651"/>
                  </a:lnTo>
                  <a:lnTo>
                    <a:pt x="1216" y="1660"/>
                  </a:lnTo>
                  <a:lnTo>
                    <a:pt x="1243" y="1669"/>
                  </a:lnTo>
                  <a:lnTo>
                    <a:pt x="1269" y="1660"/>
                  </a:lnTo>
                  <a:lnTo>
                    <a:pt x="1296" y="1616"/>
                  </a:lnTo>
                  <a:lnTo>
                    <a:pt x="1323" y="1465"/>
                  </a:lnTo>
                  <a:lnTo>
                    <a:pt x="1598" y="160"/>
                  </a:lnTo>
                  <a:lnTo>
                    <a:pt x="1624" y="107"/>
                  </a:lnTo>
                  <a:lnTo>
                    <a:pt x="1660" y="71"/>
                  </a:lnTo>
                  <a:lnTo>
                    <a:pt x="1704" y="27"/>
                  </a:lnTo>
                  <a:lnTo>
                    <a:pt x="1766" y="9"/>
                  </a:lnTo>
                  <a:lnTo>
                    <a:pt x="1829" y="0"/>
                  </a:lnTo>
                  <a:lnTo>
                    <a:pt x="1900" y="9"/>
                  </a:lnTo>
                  <a:lnTo>
                    <a:pt x="1979" y="36"/>
                  </a:lnTo>
                  <a:lnTo>
                    <a:pt x="2113" y="98"/>
                  </a:lnTo>
                  <a:lnTo>
                    <a:pt x="2379" y="257"/>
                  </a:lnTo>
                  <a:lnTo>
                    <a:pt x="2841" y="550"/>
                  </a:lnTo>
                  <a:lnTo>
                    <a:pt x="2929" y="613"/>
                  </a:lnTo>
                  <a:lnTo>
                    <a:pt x="2983" y="675"/>
                  </a:lnTo>
                  <a:lnTo>
                    <a:pt x="3027" y="728"/>
                  </a:lnTo>
                  <a:lnTo>
                    <a:pt x="3054" y="808"/>
                  </a:lnTo>
                  <a:lnTo>
                    <a:pt x="3080" y="959"/>
                  </a:lnTo>
                  <a:lnTo>
                    <a:pt x="3107" y="1518"/>
                  </a:lnTo>
                  <a:lnTo>
                    <a:pt x="3125" y="1633"/>
                  </a:lnTo>
                  <a:lnTo>
                    <a:pt x="3142" y="1704"/>
                  </a:lnTo>
                  <a:lnTo>
                    <a:pt x="3160" y="1740"/>
                  </a:lnTo>
                  <a:lnTo>
                    <a:pt x="3187" y="1758"/>
                  </a:lnTo>
                  <a:lnTo>
                    <a:pt x="3222" y="1758"/>
                  </a:lnTo>
                  <a:lnTo>
                    <a:pt x="3267" y="1722"/>
                  </a:lnTo>
                </a:path>
              </a:pathLst>
            </a:custGeom>
            <a:noFill/>
            <a:ln w="8413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8919" name="Line 38"/>
            <p:cNvSpPr>
              <a:spLocks noChangeShapeType="1"/>
            </p:cNvSpPr>
            <p:nvPr/>
          </p:nvSpPr>
          <p:spPr bwMode="auto">
            <a:xfrm>
              <a:off x="1649" y="391"/>
              <a:ext cx="1" cy="283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8920" name="Line 39"/>
            <p:cNvSpPr>
              <a:spLocks noChangeShapeType="1"/>
            </p:cNvSpPr>
            <p:nvPr/>
          </p:nvSpPr>
          <p:spPr bwMode="auto">
            <a:xfrm>
              <a:off x="1555" y="3222"/>
              <a:ext cx="3069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8921" name="Line 40"/>
            <p:cNvSpPr>
              <a:spLocks noChangeShapeType="1"/>
            </p:cNvSpPr>
            <p:nvPr/>
          </p:nvSpPr>
          <p:spPr bwMode="auto">
            <a:xfrm flipH="1">
              <a:off x="1547" y="2441"/>
              <a:ext cx="94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grpSp>
          <p:nvGrpSpPr>
            <p:cNvPr id="38922" name="Group 41"/>
            <p:cNvGrpSpPr>
              <a:grpSpLocks/>
            </p:cNvGrpSpPr>
            <p:nvPr/>
          </p:nvGrpSpPr>
          <p:grpSpPr bwMode="auto">
            <a:xfrm>
              <a:off x="2052" y="391"/>
              <a:ext cx="0" cy="2813"/>
              <a:chOff x="2308" y="391"/>
              <a:chExt cx="1" cy="2813"/>
            </a:xfrm>
          </p:grpSpPr>
          <p:sp>
            <p:nvSpPr>
              <p:cNvPr id="38938" name="Line 42"/>
              <p:cNvSpPr>
                <a:spLocks noChangeShapeType="1"/>
              </p:cNvSpPr>
              <p:nvPr/>
            </p:nvSpPr>
            <p:spPr bwMode="auto">
              <a:xfrm flipV="1">
                <a:off x="2308" y="307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39" name="Line 43"/>
              <p:cNvSpPr>
                <a:spLocks noChangeShapeType="1"/>
              </p:cNvSpPr>
              <p:nvPr/>
            </p:nvSpPr>
            <p:spPr bwMode="auto">
              <a:xfrm flipV="1">
                <a:off x="2308" y="2894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0" name="Line 44"/>
              <p:cNvSpPr>
                <a:spLocks noChangeShapeType="1"/>
              </p:cNvSpPr>
              <p:nvPr/>
            </p:nvSpPr>
            <p:spPr bwMode="auto">
              <a:xfrm flipV="1">
                <a:off x="2308" y="272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1" name="Line 45"/>
              <p:cNvSpPr>
                <a:spLocks noChangeShapeType="1"/>
              </p:cNvSpPr>
              <p:nvPr/>
            </p:nvSpPr>
            <p:spPr bwMode="auto">
              <a:xfrm flipV="1">
                <a:off x="2308" y="2548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2" name="Line 46"/>
              <p:cNvSpPr>
                <a:spLocks noChangeShapeType="1"/>
              </p:cNvSpPr>
              <p:nvPr/>
            </p:nvSpPr>
            <p:spPr bwMode="auto">
              <a:xfrm flipV="1">
                <a:off x="2308" y="2370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3" name="Line 47"/>
              <p:cNvSpPr>
                <a:spLocks noChangeShapeType="1"/>
              </p:cNvSpPr>
              <p:nvPr/>
            </p:nvSpPr>
            <p:spPr bwMode="auto">
              <a:xfrm flipV="1">
                <a:off x="2308" y="2193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4" name="Line 48"/>
              <p:cNvSpPr>
                <a:spLocks noChangeShapeType="1"/>
              </p:cNvSpPr>
              <p:nvPr/>
            </p:nvSpPr>
            <p:spPr bwMode="auto">
              <a:xfrm flipV="1">
                <a:off x="2308" y="2006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5" name="Line 49"/>
              <p:cNvSpPr>
                <a:spLocks noChangeShapeType="1"/>
              </p:cNvSpPr>
              <p:nvPr/>
            </p:nvSpPr>
            <p:spPr bwMode="auto">
              <a:xfrm flipV="1">
                <a:off x="2308" y="1829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6" name="Line 50"/>
              <p:cNvSpPr>
                <a:spLocks noChangeShapeType="1"/>
              </p:cNvSpPr>
              <p:nvPr/>
            </p:nvSpPr>
            <p:spPr bwMode="auto">
              <a:xfrm flipV="1">
                <a:off x="2308" y="1642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7" name="Line 51"/>
              <p:cNvSpPr>
                <a:spLocks noChangeShapeType="1"/>
              </p:cNvSpPr>
              <p:nvPr/>
            </p:nvSpPr>
            <p:spPr bwMode="auto">
              <a:xfrm flipV="1">
                <a:off x="2308" y="146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8" name="Line 52"/>
              <p:cNvSpPr>
                <a:spLocks noChangeShapeType="1"/>
              </p:cNvSpPr>
              <p:nvPr/>
            </p:nvSpPr>
            <p:spPr bwMode="auto">
              <a:xfrm flipV="1">
                <a:off x="2308" y="1287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49" name="Line 53"/>
              <p:cNvSpPr>
                <a:spLocks noChangeShapeType="1"/>
              </p:cNvSpPr>
              <p:nvPr/>
            </p:nvSpPr>
            <p:spPr bwMode="auto">
              <a:xfrm flipV="1">
                <a:off x="2308" y="1110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0" name="Line 54"/>
              <p:cNvSpPr>
                <a:spLocks noChangeShapeType="1"/>
              </p:cNvSpPr>
              <p:nvPr/>
            </p:nvSpPr>
            <p:spPr bwMode="auto">
              <a:xfrm flipV="1">
                <a:off x="2308" y="932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1" name="Line 55"/>
              <p:cNvSpPr>
                <a:spLocks noChangeShapeType="1"/>
              </p:cNvSpPr>
              <p:nvPr/>
            </p:nvSpPr>
            <p:spPr bwMode="auto">
              <a:xfrm flipV="1">
                <a:off x="2308" y="755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2" name="Line 56"/>
              <p:cNvSpPr>
                <a:spLocks noChangeShapeType="1"/>
              </p:cNvSpPr>
              <p:nvPr/>
            </p:nvSpPr>
            <p:spPr bwMode="auto">
              <a:xfrm flipV="1">
                <a:off x="2308" y="568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8953" name="Line 57"/>
              <p:cNvSpPr>
                <a:spLocks noChangeShapeType="1"/>
              </p:cNvSpPr>
              <p:nvPr/>
            </p:nvSpPr>
            <p:spPr bwMode="auto">
              <a:xfrm flipV="1">
                <a:off x="2308" y="391"/>
                <a:ext cx="1" cy="133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</p:grpSp>
        <p:sp>
          <p:nvSpPr>
            <p:cNvPr id="38923" name="Line 58"/>
            <p:cNvSpPr>
              <a:spLocks noChangeShapeType="1"/>
            </p:cNvSpPr>
            <p:nvPr/>
          </p:nvSpPr>
          <p:spPr bwMode="auto">
            <a:xfrm flipH="1">
              <a:off x="1547" y="1616"/>
              <a:ext cx="94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8924" name="Line 59"/>
            <p:cNvSpPr>
              <a:spLocks noChangeShapeType="1"/>
            </p:cNvSpPr>
            <p:nvPr/>
          </p:nvSpPr>
          <p:spPr bwMode="auto">
            <a:xfrm flipH="1">
              <a:off x="1539" y="826"/>
              <a:ext cx="94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8925" name="Freeform 60"/>
            <p:cNvSpPr>
              <a:spLocks/>
            </p:cNvSpPr>
            <p:nvPr/>
          </p:nvSpPr>
          <p:spPr bwMode="auto">
            <a:xfrm>
              <a:off x="1665" y="2654"/>
              <a:ext cx="2919" cy="293"/>
            </a:xfrm>
            <a:custGeom>
              <a:avLst/>
              <a:gdLst>
                <a:gd name="T0" fmla="*/ 0 w 3284"/>
                <a:gd name="T1" fmla="*/ 213 h 293"/>
                <a:gd name="T2" fmla="*/ 20 w 3284"/>
                <a:gd name="T3" fmla="*/ 231 h 293"/>
                <a:gd name="T4" fmla="*/ 87 w 3284"/>
                <a:gd name="T5" fmla="*/ 258 h 293"/>
                <a:gd name="T6" fmla="*/ 142 w 3284"/>
                <a:gd name="T7" fmla="*/ 284 h 293"/>
                <a:gd name="T8" fmla="*/ 167 w 3284"/>
                <a:gd name="T9" fmla="*/ 284 h 293"/>
                <a:gd name="T10" fmla="*/ 194 w 3284"/>
                <a:gd name="T11" fmla="*/ 275 h 293"/>
                <a:gd name="T12" fmla="*/ 243 w 3284"/>
                <a:gd name="T13" fmla="*/ 222 h 293"/>
                <a:gd name="T14" fmla="*/ 304 w 3284"/>
                <a:gd name="T15" fmla="*/ 142 h 293"/>
                <a:gd name="T16" fmla="*/ 325 w 3284"/>
                <a:gd name="T17" fmla="*/ 107 h 293"/>
                <a:gd name="T18" fmla="*/ 349 w 3284"/>
                <a:gd name="T19" fmla="*/ 89 h 293"/>
                <a:gd name="T20" fmla="*/ 370 w 3284"/>
                <a:gd name="T21" fmla="*/ 89 h 293"/>
                <a:gd name="T22" fmla="*/ 397 w 3284"/>
                <a:gd name="T23" fmla="*/ 107 h 293"/>
                <a:gd name="T24" fmla="*/ 433 w 3284"/>
                <a:gd name="T25" fmla="*/ 142 h 293"/>
                <a:gd name="T26" fmla="*/ 471 w 3284"/>
                <a:gd name="T27" fmla="*/ 160 h 293"/>
                <a:gd name="T28" fmla="*/ 505 w 3284"/>
                <a:gd name="T29" fmla="*/ 160 h 293"/>
                <a:gd name="T30" fmla="*/ 532 w 3284"/>
                <a:gd name="T31" fmla="*/ 151 h 293"/>
                <a:gd name="T32" fmla="*/ 547 w 3284"/>
                <a:gd name="T33" fmla="*/ 142 h 293"/>
                <a:gd name="T34" fmla="*/ 560 w 3284"/>
                <a:gd name="T35" fmla="*/ 80 h 293"/>
                <a:gd name="T36" fmla="*/ 566 w 3284"/>
                <a:gd name="T37" fmla="*/ 27 h 293"/>
                <a:gd name="T38" fmla="*/ 581 w 3284"/>
                <a:gd name="T39" fmla="*/ 9 h 293"/>
                <a:gd name="T40" fmla="*/ 598 w 3284"/>
                <a:gd name="T41" fmla="*/ 0 h 293"/>
                <a:gd name="T42" fmla="*/ 633 w 3284"/>
                <a:gd name="T43" fmla="*/ 18 h 293"/>
                <a:gd name="T44" fmla="*/ 1114 w 3284"/>
                <a:gd name="T45" fmla="*/ 275 h 293"/>
                <a:gd name="T46" fmla="*/ 1148 w 3284"/>
                <a:gd name="T47" fmla="*/ 284 h 293"/>
                <a:gd name="T48" fmla="*/ 1177 w 3284"/>
                <a:gd name="T49" fmla="*/ 293 h 293"/>
                <a:gd name="T50" fmla="*/ 1197 w 3284"/>
                <a:gd name="T51" fmla="*/ 293 h 293"/>
                <a:gd name="T52" fmla="*/ 1235 w 3284"/>
                <a:gd name="T53" fmla="*/ 275 h 293"/>
                <a:gd name="T54" fmla="*/ 1280 w 3284"/>
                <a:gd name="T55" fmla="*/ 231 h 29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284"/>
                <a:gd name="T85" fmla="*/ 0 h 293"/>
                <a:gd name="T86" fmla="*/ 3284 w 3284"/>
                <a:gd name="T87" fmla="*/ 293 h 29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284" h="293">
                  <a:moveTo>
                    <a:pt x="0" y="213"/>
                  </a:moveTo>
                  <a:lnTo>
                    <a:pt x="53" y="231"/>
                  </a:lnTo>
                  <a:lnTo>
                    <a:pt x="222" y="258"/>
                  </a:lnTo>
                  <a:lnTo>
                    <a:pt x="364" y="284"/>
                  </a:lnTo>
                  <a:lnTo>
                    <a:pt x="426" y="284"/>
                  </a:lnTo>
                  <a:lnTo>
                    <a:pt x="497" y="275"/>
                  </a:lnTo>
                  <a:lnTo>
                    <a:pt x="621" y="222"/>
                  </a:lnTo>
                  <a:lnTo>
                    <a:pt x="781" y="142"/>
                  </a:lnTo>
                  <a:lnTo>
                    <a:pt x="834" y="107"/>
                  </a:lnTo>
                  <a:lnTo>
                    <a:pt x="897" y="89"/>
                  </a:lnTo>
                  <a:lnTo>
                    <a:pt x="950" y="89"/>
                  </a:lnTo>
                  <a:lnTo>
                    <a:pt x="1021" y="107"/>
                  </a:lnTo>
                  <a:lnTo>
                    <a:pt x="1110" y="142"/>
                  </a:lnTo>
                  <a:lnTo>
                    <a:pt x="1207" y="160"/>
                  </a:lnTo>
                  <a:lnTo>
                    <a:pt x="1296" y="160"/>
                  </a:lnTo>
                  <a:lnTo>
                    <a:pt x="1367" y="151"/>
                  </a:lnTo>
                  <a:lnTo>
                    <a:pt x="1403" y="142"/>
                  </a:lnTo>
                  <a:lnTo>
                    <a:pt x="1438" y="80"/>
                  </a:lnTo>
                  <a:lnTo>
                    <a:pt x="1456" y="27"/>
                  </a:lnTo>
                  <a:lnTo>
                    <a:pt x="1491" y="9"/>
                  </a:lnTo>
                  <a:lnTo>
                    <a:pt x="1536" y="0"/>
                  </a:lnTo>
                  <a:lnTo>
                    <a:pt x="1624" y="18"/>
                  </a:lnTo>
                  <a:lnTo>
                    <a:pt x="2858" y="275"/>
                  </a:lnTo>
                  <a:lnTo>
                    <a:pt x="2947" y="284"/>
                  </a:lnTo>
                  <a:lnTo>
                    <a:pt x="3018" y="293"/>
                  </a:lnTo>
                  <a:lnTo>
                    <a:pt x="3071" y="293"/>
                  </a:lnTo>
                  <a:lnTo>
                    <a:pt x="3169" y="275"/>
                  </a:lnTo>
                  <a:lnTo>
                    <a:pt x="3284" y="231"/>
                  </a:lnTo>
                </a:path>
              </a:pathLst>
            </a:custGeom>
            <a:noFill/>
            <a:ln w="84138">
              <a:solidFill>
                <a:srgbClr val="00FFE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78269" name="Rectangle 61"/>
            <p:cNvSpPr>
              <a:spLocks noChangeArrowheads="1"/>
            </p:cNvSpPr>
            <p:nvPr/>
          </p:nvSpPr>
          <p:spPr bwMode="auto">
            <a:xfrm>
              <a:off x="1270" y="746"/>
              <a:ext cx="2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70" name="Rectangle 62"/>
            <p:cNvSpPr>
              <a:spLocks noChangeArrowheads="1"/>
            </p:cNvSpPr>
            <p:nvPr/>
          </p:nvSpPr>
          <p:spPr bwMode="auto">
            <a:xfrm>
              <a:off x="1286" y="1536"/>
              <a:ext cx="2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71" name="Rectangle 63"/>
            <p:cNvSpPr>
              <a:spLocks noChangeArrowheads="1"/>
            </p:cNvSpPr>
            <p:nvPr/>
          </p:nvSpPr>
          <p:spPr bwMode="auto">
            <a:xfrm>
              <a:off x="1286" y="2361"/>
              <a:ext cx="2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72" name="Rectangle 64"/>
            <p:cNvSpPr>
              <a:spLocks noChangeArrowheads="1"/>
            </p:cNvSpPr>
            <p:nvPr/>
          </p:nvSpPr>
          <p:spPr bwMode="auto">
            <a:xfrm>
              <a:off x="1452" y="3142"/>
              <a:ext cx="6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73" name="Rectangle 65"/>
            <p:cNvSpPr>
              <a:spLocks noChangeArrowheads="1"/>
            </p:cNvSpPr>
            <p:nvPr/>
          </p:nvSpPr>
          <p:spPr bwMode="auto">
            <a:xfrm>
              <a:off x="2173" y="3309"/>
              <a:ext cx="549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7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931" name="Rectangle 66"/>
            <p:cNvSpPr>
              <a:spLocks noChangeArrowheads="1"/>
            </p:cNvSpPr>
            <p:nvPr/>
          </p:nvSpPr>
          <p:spPr bwMode="auto">
            <a:xfrm>
              <a:off x="2872" y="3320"/>
              <a:ext cx="4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700">
                  <a:solidFill>
                    <a:srgbClr val="000000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478275" name="Rectangle 67"/>
            <p:cNvSpPr>
              <a:spLocks noChangeArrowheads="1"/>
            </p:cNvSpPr>
            <p:nvPr/>
          </p:nvSpPr>
          <p:spPr bwMode="auto">
            <a:xfrm>
              <a:off x="3377" y="3302"/>
              <a:ext cx="632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7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933" name="Rectangle 68"/>
            <p:cNvSpPr>
              <a:spLocks noChangeArrowheads="1"/>
            </p:cNvSpPr>
            <p:nvPr/>
          </p:nvSpPr>
          <p:spPr bwMode="auto">
            <a:xfrm>
              <a:off x="3393" y="532"/>
              <a:ext cx="6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  </a:t>
              </a:r>
              <a:endParaRPr lang="en-US" altLang="en-US" sz="2400"/>
            </a:p>
          </p:txBody>
        </p:sp>
        <p:sp>
          <p:nvSpPr>
            <p:cNvPr id="478277" name="Rectangle 69"/>
            <p:cNvSpPr>
              <a:spLocks noChangeArrowheads="1"/>
            </p:cNvSpPr>
            <p:nvPr/>
          </p:nvSpPr>
          <p:spPr bwMode="auto">
            <a:xfrm>
              <a:off x="3116" y="362"/>
              <a:ext cx="93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Left </a:t>
              </a:r>
            </a:p>
            <a:p>
              <a:pPr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Coronary Artery</a:t>
              </a:r>
              <a:endParaRPr lang="en-U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78" name="Rectangle 70"/>
            <p:cNvSpPr>
              <a:spLocks noChangeArrowheads="1"/>
            </p:cNvSpPr>
            <p:nvPr/>
          </p:nvSpPr>
          <p:spPr bwMode="auto">
            <a:xfrm>
              <a:off x="3116" y="2181"/>
              <a:ext cx="93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80FFF7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Right </a:t>
              </a:r>
            </a:p>
            <a:p>
              <a:pPr>
                <a:defRPr/>
              </a:pPr>
              <a:r>
                <a:rPr lang="en-US" sz="2000" b="1">
                  <a:solidFill>
                    <a:srgbClr val="80FFF7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Coronary Artery</a:t>
              </a:r>
              <a:endParaRPr lang="en-US"/>
            </a:p>
          </p:txBody>
        </p:sp>
        <p:sp>
          <p:nvSpPr>
            <p:cNvPr id="478279" name="Rectangle 71"/>
            <p:cNvSpPr>
              <a:spLocks noChangeArrowheads="1"/>
            </p:cNvSpPr>
            <p:nvPr/>
          </p:nvSpPr>
          <p:spPr bwMode="auto">
            <a:xfrm>
              <a:off x="174" y="1562"/>
              <a:ext cx="1112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sz="27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Coronary Blood Flow (ml/min)</a:t>
              </a: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8280" name="Rectangle 72"/>
            <p:cNvSpPr>
              <a:spLocks noChangeArrowheads="1"/>
            </p:cNvSpPr>
            <p:nvPr/>
          </p:nvSpPr>
          <p:spPr bwMode="auto">
            <a:xfrm>
              <a:off x="320" y="3840"/>
              <a:ext cx="402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Slide courtesy of A.C. Guyton, MD, </a:t>
              </a:r>
              <a:r>
                <a:rPr lang="en-US" sz="1400" b="1" u="sng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Textbook of Medical Physiology, </a:t>
              </a:r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Sixth Edition, 1981 W.B. Saunders Company</a:t>
              </a:r>
              <a:r>
                <a:rPr lang="en-US" sz="1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48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39939" name="Group 2"/>
          <p:cNvGrpSpPr>
            <a:grpSpLocks/>
          </p:cNvGrpSpPr>
          <p:nvPr/>
        </p:nvGrpSpPr>
        <p:grpSpPr bwMode="auto">
          <a:xfrm>
            <a:off x="605367" y="2043113"/>
            <a:ext cx="10797117" cy="3902075"/>
            <a:chOff x="286" y="1287"/>
            <a:chExt cx="5101" cy="2458"/>
          </a:xfrm>
        </p:grpSpPr>
        <p:sp>
          <p:nvSpPr>
            <p:cNvPr id="39941" name="Line 3"/>
            <p:cNvSpPr>
              <a:spLocks noChangeShapeType="1"/>
            </p:cNvSpPr>
            <p:nvPr/>
          </p:nvSpPr>
          <p:spPr bwMode="auto">
            <a:xfrm flipH="1">
              <a:off x="1006" y="1287"/>
              <a:ext cx="0" cy="2237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2" name="Line 4"/>
            <p:cNvSpPr>
              <a:spLocks noChangeShapeType="1"/>
            </p:cNvSpPr>
            <p:nvPr/>
          </p:nvSpPr>
          <p:spPr bwMode="auto">
            <a:xfrm>
              <a:off x="1034" y="1553"/>
              <a:ext cx="102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3" name="Line 5"/>
            <p:cNvSpPr>
              <a:spLocks noChangeShapeType="1"/>
            </p:cNvSpPr>
            <p:nvPr/>
          </p:nvSpPr>
          <p:spPr bwMode="auto">
            <a:xfrm>
              <a:off x="1034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4" name="Line 6"/>
            <p:cNvSpPr>
              <a:spLocks noChangeShapeType="1"/>
            </p:cNvSpPr>
            <p:nvPr/>
          </p:nvSpPr>
          <p:spPr bwMode="auto">
            <a:xfrm>
              <a:off x="4671" y="2015"/>
              <a:ext cx="158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5" name="Line 7"/>
            <p:cNvSpPr>
              <a:spLocks noChangeShapeType="1"/>
            </p:cNvSpPr>
            <p:nvPr/>
          </p:nvSpPr>
          <p:spPr bwMode="auto">
            <a:xfrm flipV="1">
              <a:off x="3859" y="3346"/>
              <a:ext cx="1" cy="178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6" name="Arc 8"/>
            <p:cNvSpPr>
              <a:spLocks/>
            </p:cNvSpPr>
            <p:nvPr/>
          </p:nvSpPr>
          <p:spPr bwMode="auto">
            <a:xfrm>
              <a:off x="4708" y="2037"/>
              <a:ext cx="100" cy="200"/>
            </a:xfrm>
            <a:custGeom>
              <a:avLst/>
              <a:gdLst>
                <a:gd name="T0" fmla="*/ 0 w 11852"/>
                <a:gd name="T1" fmla="*/ 0 h 21600"/>
                <a:gd name="T2" fmla="*/ 0 w 11852"/>
                <a:gd name="T3" fmla="*/ 0 h 21600"/>
                <a:gd name="T4" fmla="*/ 0 w 11852"/>
                <a:gd name="T5" fmla="*/ 0 h 21600"/>
                <a:gd name="T6" fmla="*/ 0 60000 65536"/>
                <a:gd name="T7" fmla="*/ 0 60000 65536"/>
                <a:gd name="T8" fmla="*/ 0 60000 65536"/>
                <a:gd name="T9" fmla="*/ 0 w 11852"/>
                <a:gd name="T10" fmla="*/ 0 h 21600"/>
                <a:gd name="T11" fmla="*/ 11852 w 1185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852" h="21600" fill="none" extrusionOk="0">
                  <a:moveTo>
                    <a:pt x="11852" y="20774"/>
                  </a:moveTo>
                  <a:cubicBezTo>
                    <a:pt x="9928" y="21322"/>
                    <a:pt x="7937" y="21599"/>
                    <a:pt x="5937" y="21600"/>
                  </a:cubicBezTo>
                  <a:cubicBezTo>
                    <a:pt x="3928" y="21600"/>
                    <a:pt x="1930" y="21319"/>
                    <a:pt x="-1" y="20768"/>
                  </a:cubicBezTo>
                </a:path>
                <a:path w="11852" h="21600" stroke="0" extrusionOk="0">
                  <a:moveTo>
                    <a:pt x="11852" y="20774"/>
                  </a:moveTo>
                  <a:cubicBezTo>
                    <a:pt x="9928" y="21322"/>
                    <a:pt x="7937" y="21599"/>
                    <a:pt x="5937" y="21600"/>
                  </a:cubicBezTo>
                  <a:cubicBezTo>
                    <a:pt x="3928" y="21600"/>
                    <a:pt x="1930" y="21319"/>
                    <a:pt x="-1" y="20768"/>
                  </a:cubicBezTo>
                  <a:lnTo>
                    <a:pt x="5937" y="0"/>
                  </a:lnTo>
                  <a:lnTo>
                    <a:pt x="11852" y="207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7" name="Arc 9"/>
            <p:cNvSpPr>
              <a:spLocks/>
            </p:cNvSpPr>
            <p:nvPr/>
          </p:nvSpPr>
          <p:spPr bwMode="auto">
            <a:xfrm>
              <a:off x="4709" y="3054"/>
              <a:ext cx="99" cy="200"/>
            </a:xfrm>
            <a:custGeom>
              <a:avLst/>
              <a:gdLst>
                <a:gd name="T0" fmla="*/ 0 w 11693"/>
                <a:gd name="T1" fmla="*/ 0 h 21600"/>
                <a:gd name="T2" fmla="*/ 0 w 11693"/>
                <a:gd name="T3" fmla="*/ 0 h 21600"/>
                <a:gd name="T4" fmla="*/ 0 w 11693"/>
                <a:gd name="T5" fmla="*/ 0 h 21600"/>
                <a:gd name="T6" fmla="*/ 0 60000 65536"/>
                <a:gd name="T7" fmla="*/ 0 60000 65536"/>
                <a:gd name="T8" fmla="*/ 0 60000 65536"/>
                <a:gd name="T9" fmla="*/ 0 w 11693"/>
                <a:gd name="T10" fmla="*/ 0 h 21600"/>
                <a:gd name="T11" fmla="*/ 11693 w 1169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693" h="21600" fill="none" extrusionOk="0">
                  <a:moveTo>
                    <a:pt x="0" y="809"/>
                  </a:moveTo>
                  <a:cubicBezTo>
                    <a:pt x="1906" y="272"/>
                    <a:pt x="3877" y="-1"/>
                    <a:pt x="5858" y="0"/>
                  </a:cubicBezTo>
                  <a:cubicBezTo>
                    <a:pt x="7830" y="0"/>
                    <a:pt x="9793" y="270"/>
                    <a:pt x="11692" y="803"/>
                  </a:cubicBezTo>
                </a:path>
                <a:path w="11693" h="21600" stroke="0" extrusionOk="0">
                  <a:moveTo>
                    <a:pt x="0" y="809"/>
                  </a:moveTo>
                  <a:cubicBezTo>
                    <a:pt x="1906" y="272"/>
                    <a:pt x="3877" y="-1"/>
                    <a:pt x="5858" y="0"/>
                  </a:cubicBezTo>
                  <a:cubicBezTo>
                    <a:pt x="7830" y="0"/>
                    <a:pt x="9793" y="270"/>
                    <a:pt x="11692" y="803"/>
                  </a:cubicBezTo>
                  <a:lnTo>
                    <a:pt x="5858" y="21600"/>
                  </a:lnTo>
                  <a:lnTo>
                    <a:pt x="0" y="8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8" name="Line 10"/>
            <p:cNvSpPr>
              <a:spLocks noChangeShapeType="1"/>
            </p:cNvSpPr>
            <p:nvPr/>
          </p:nvSpPr>
          <p:spPr bwMode="auto">
            <a:xfrm>
              <a:off x="4750" y="2175"/>
              <a:ext cx="1" cy="932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49" name="Line 11"/>
            <p:cNvSpPr>
              <a:spLocks noChangeShapeType="1"/>
            </p:cNvSpPr>
            <p:nvPr/>
          </p:nvSpPr>
          <p:spPr bwMode="auto">
            <a:xfrm>
              <a:off x="1034" y="2361"/>
              <a:ext cx="102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0" name="Line 12"/>
            <p:cNvSpPr>
              <a:spLocks noChangeShapeType="1"/>
            </p:cNvSpPr>
            <p:nvPr/>
          </p:nvSpPr>
          <p:spPr bwMode="auto">
            <a:xfrm>
              <a:off x="1034" y="3196"/>
              <a:ext cx="102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1" name="Line 13"/>
            <p:cNvSpPr>
              <a:spLocks noChangeShapeType="1"/>
            </p:cNvSpPr>
            <p:nvPr/>
          </p:nvSpPr>
          <p:spPr bwMode="auto">
            <a:xfrm flipV="1">
              <a:off x="2391" y="3346"/>
              <a:ext cx="1" cy="178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2" name="Line 14"/>
            <p:cNvSpPr>
              <a:spLocks noChangeShapeType="1"/>
            </p:cNvSpPr>
            <p:nvPr/>
          </p:nvSpPr>
          <p:spPr bwMode="auto">
            <a:xfrm flipV="1">
              <a:off x="1602" y="3346"/>
              <a:ext cx="1" cy="178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3" name="Line 15"/>
            <p:cNvSpPr>
              <a:spLocks noChangeShapeType="1"/>
            </p:cNvSpPr>
            <p:nvPr/>
          </p:nvSpPr>
          <p:spPr bwMode="auto">
            <a:xfrm>
              <a:off x="4679" y="3267"/>
              <a:ext cx="157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4" name="Line 16"/>
            <p:cNvSpPr>
              <a:spLocks noChangeShapeType="1"/>
            </p:cNvSpPr>
            <p:nvPr/>
          </p:nvSpPr>
          <p:spPr bwMode="auto">
            <a:xfrm>
              <a:off x="1278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5" name="Line 17"/>
            <p:cNvSpPr>
              <a:spLocks noChangeShapeType="1"/>
            </p:cNvSpPr>
            <p:nvPr/>
          </p:nvSpPr>
          <p:spPr bwMode="auto">
            <a:xfrm>
              <a:off x="1515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6" name="Line 18"/>
            <p:cNvSpPr>
              <a:spLocks noChangeShapeType="1"/>
            </p:cNvSpPr>
            <p:nvPr/>
          </p:nvSpPr>
          <p:spPr bwMode="auto">
            <a:xfrm>
              <a:off x="1760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7" name="Line 19"/>
            <p:cNvSpPr>
              <a:spLocks noChangeShapeType="1"/>
            </p:cNvSpPr>
            <p:nvPr/>
          </p:nvSpPr>
          <p:spPr bwMode="auto">
            <a:xfrm>
              <a:off x="2012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8" name="Line 20"/>
            <p:cNvSpPr>
              <a:spLocks noChangeShapeType="1"/>
            </p:cNvSpPr>
            <p:nvPr/>
          </p:nvSpPr>
          <p:spPr bwMode="auto">
            <a:xfrm>
              <a:off x="2257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59" name="Line 21"/>
            <p:cNvSpPr>
              <a:spLocks noChangeShapeType="1"/>
            </p:cNvSpPr>
            <p:nvPr/>
          </p:nvSpPr>
          <p:spPr bwMode="auto">
            <a:xfrm>
              <a:off x="2517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0" name="Line 22"/>
            <p:cNvSpPr>
              <a:spLocks noChangeShapeType="1"/>
            </p:cNvSpPr>
            <p:nvPr/>
          </p:nvSpPr>
          <p:spPr bwMode="auto">
            <a:xfrm>
              <a:off x="2762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1" name="Line 23"/>
            <p:cNvSpPr>
              <a:spLocks noChangeShapeType="1"/>
            </p:cNvSpPr>
            <p:nvPr/>
          </p:nvSpPr>
          <p:spPr bwMode="auto">
            <a:xfrm>
              <a:off x="3014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2" name="Line 24"/>
            <p:cNvSpPr>
              <a:spLocks noChangeShapeType="1"/>
            </p:cNvSpPr>
            <p:nvPr/>
          </p:nvSpPr>
          <p:spPr bwMode="auto">
            <a:xfrm>
              <a:off x="3259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3" name="Line 25"/>
            <p:cNvSpPr>
              <a:spLocks noChangeShapeType="1"/>
            </p:cNvSpPr>
            <p:nvPr/>
          </p:nvSpPr>
          <p:spPr bwMode="auto">
            <a:xfrm>
              <a:off x="3503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4" name="Line 26"/>
            <p:cNvSpPr>
              <a:spLocks noChangeShapeType="1"/>
            </p:cNvSpPr>
            <p:nvPr/>
          </p:nvSpPr>
          <p:spPr bwMode="auto">
            <a:xfrm>
              <a:off x="3748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5" name="Line 27"/>
            <p:cNvSpPr>
              <a:spLocks noChangeShapeType="1"/>
            </p:cNvSpPr>
            <p:nvPr/>
          </p:nvSpPr>
          <p:spPr bwMode="auto">
            <a:xfrm>
              <a:off x="4008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6" name="Line 28"/>
            <p:cNvSpPr>
              <a:spLocks noChangeShapeType="1"/>
            </p:cNvSpPr>
            <p:nvPr/>
          </p:nvSpPr>
          <p:spPr bwMode="auto">
            <a:xfrm>
              <a:off x="4253" y="2752"/>
              <a:ext cx="174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7" name="Arc 29"/>
            <p:cNvSpPr>
              <a:spLocks/>
            </p:cNvSpPr>
            <p:nvPr/>
          </p:nvSpPr>
          <p:spPr bwMode="auto">
            <a:xfrm>
              <a:off x="1618" y="3395"/>
              <a:ext cx="181" cy="107"/>
            </a:xfrm>
            <a:custGeom>
              <a:avLst/>
              <a:gdLst>
                <a:gd name="T0" fmla="*/ 0 w 21600"/>
                <a:gd name="T1" fmla="*/ 0 h 11541"/>
                <a:gd name="T2" fmla="*/ 0 w 21600"/>
                <a:gd name="T3" fmla="*/ 0 h 11541"/>
                <a:gd name="T4" fmla="*/ 0 w 21600"/>
                <a:gd name="T5" fmla="*/ 0 h 11541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541"/>
                <a:gd name="T11" fmla="*/ 21600 w 21600"/>
                <a:gd name="T12" fmla="*/ 11541 h 115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541" fill="none" extrusionOk="0">
                  <a:moveTo>
                    <a:pt x="20782" y="-1"/>
                  </a:moveTo>
                  <a:cubicBezTo>
                    <a:pt x="21324" y="1914"/>
                    <a:pt x="21600" y="3895"/>
                    <a:pt x="21600" y="5886"/>
                  </a:cubicBezTo>
                  <a:cubicBezTo>
                    <a:pt x="21600" y="7795"/>
                    <a:pt x="21346" y="9697"/>
                    <a:pt x="20846" y="11540"/>
                  </a:cubicBezTo>
                </a:path>
                <a:path w="21600" h="11541" stroke="0" extrusionOk="0">
                  <a:moveTo>
                    <a:pt x="20782" y="-1"/>
                  </a:moveTo>
                  <a:cubicBezTo>
                    <a:pt x="21324" y="1914"/>
                    <a:pt x="21600" y="3895"/>
                    <a:pt x="21600" y="5886"/>
                  </a:cubicBezTo>
                  <a:cubicBezTo>
                    <a:pt x="21600" y="7795"/>
                    <a:pt x="21346" y="9697"/>
                    <a:pt x="20846" y="11540"/>
                  </a:cubicBezTo>
                  <a:lnTo>
                    <a:pt x="0" y="5886"/>
                  </a:lnTo>
                  <a:lnTo>
                    <a:pt x="20782" y="-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8" name="Arc 30"/>
            <p:cNvSpPr>
              <a:spLocks/>
            </p:cNvSpPr>
            <p:nvPr/>
          </p:nvSpPr>
          <p:spPr bwMode="auto">
            <a:xfrm>
              <a:off x="2225" y="3395"/>
              <a:ext cx="182" cy="107"/>
            </a:xfrm>
            <a:custGeom>
              <a:avLst/>
              <a:gdLst>
                <a:gd name="T0" fmla="*/ 0 w 21600"/>
                <a:gd name="T1" fmla="*/ 0 h 11554"/>
                <a:gd name="T2" fmla="*/ 0 w 21600"/>
                <a:gd name="T3" fmla="*/ 0 h 11554"/>
                <a:gd name="T4" fmla="*/ 0 w 21600"/>
                <a:gd name="T5" fmla="*/ 0 h 115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554"/>
                <a:gd name="T11" fmla="*/ 21600 w 21600"/>
                <a:gd name="T12" fmla="*/ 11554 h 115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554" fill="none" extrusionOk="0">
                  <a:moveTo>
                    <a:pt x="755" y="11553"/>
                  </a:moveTo>
                  <a:cubicBezTo>
                    <a:pt x="253" y="9708"/>
                    <a:pt x="0" y="7805"/>
                    <a:pt x="0" y="5893"/>
                  </a:cubicBezTo>
                  <a:cubicBezTo>
                    <a:pt x="-1" y="3900"/>
                    <a:pt x="275" y="1917"/>
                    <a:pt x="819" y="-1"/>
                  </a:cubicBezTo>
                </a:path>
                <a:path w="21600" h="11554" stroke="0" extrusionOk="0">
                  <a:moveTo>
                    <a:pt x="755" y="11553"/>
                  </a:moveTo>
                  <a:cubicBezTo>
                    <a:pt x="253" y="9708"/>
                    <a:pt x="0" y="7805"/>
                    <a:pt x="0" y="5893"/>
                  </a:cubicBezTo>
                  <a:cubicBezTo>
                    <a:pt x="-1" y="3900"/>
                    <a:pt x="275" y="1917"/>
                    <a:pt x="819" y="-1"/>
                  </a:cubicBezTo>
                  <a:lnTo>
                    <a:pt x="21600" y="5893"/>
                  </a:lnTo>
                  <a:lnTo>
                    <a:pt x="755" y="115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69" name="Line 31"/>
            <p:cNvSpPr>
              <a:spLocks noChangeShapeType="1"/>
            </p:cNvSpPr>
            <p:nvPr/>
          </p:nvSpPr>
          <p:spPr bwMode="auto">
            <a:xfrm>
              <a:off x="1736" y="3444"/>
              <a:ext cx="536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70" name="Line 32"/>
            <p:cNvSpPr>
              <a:spLocks noChangeShapeType="1"/>
            </p:cNvSpPr>
            <p:nvPr/>
          </p:nvSpPr>
          <p:spPr bwMode="auto">
            <a:xfrm>
              <a:off x="4498" y="2752"/>
              <a:ext cx="173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71" name="Arc 33"/>
            <p:cNvSpPr>
              <a:spLocks/>
            </p:cNvSpPr>
            <p:nvPr/>
          </p:nvSpPr>
          <p:spPr bwMode="auto">
            <a:xfrm>
              <a:off x="2414" y="3395"/>
              <a:ext cx="182" cy="107"/>
            </a:xfrm>
            <a:custGeom>
              <a:avLst/>
              <a:gdLst>
                <a:gd name="T0" fmla="*/ 0 w 21600"/>
                <a:gd name="T1" fmla="*/ 0 h 11541"/>
                <a:gd name="T2" fmla="*/ 0 w 21600"/>
                <a:gd name="T3" fmla="*/ 0 h 11541"/>
                <a:gd name="T4" fmla="*/ 0 w 21600"/>
                <a:gd name="T5" fmla="*/ 0 h 11541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541"/>
                <a:gd name="T11" fmla="*/ 21600 w 21600"/>
                <a:gd name="T12" fmla="*/ 11541 h 115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541" fill="none" extrusionOk="0">
                  <a:moveTo>
                    <a:pt x="20782" y="-1"/>
                  </a:moveTo>
                  <a:cubicBezTo>
                    <a:pt x="21324" y="1914"/>
                    <a:pt x="21600" y="3895"/>
                    <a:pt x="21600" y="5886"/>
                  </a:cubicBezTo>
                  <a:cubicBezTo>
                    <a:pt x="21600" y="7795"/>
                    <a:pt x="21346" y="9697"/>
                    <a:pt x="20846" y="11540"/>
                  </a:cubicBezTo>
                </a:path>
                <a:path w="21600" h="11541" stroke="0" extrusionOk="0">
                  <a:moveTo>
                    <a:pt x="20782" y="-1"/>
                  </a:moveTo>
                  <a:cubicBezTo>
                    <a:pt x="21324" y="1914"/>
                    <a:pt x="21600" y="3895"/>
                    <a:pt x="21600" y="5886"/>
                  </a:cubicBezTo>
                  <a:cubicBezTo>
                    <a:pt x="21600" y="7795"/>
                    <a:pt x="21346" y="9697"/>
                    <a:pt x="20846" y="11540"/>
                  </a:cubicBezTo>
                  <a:lnTo>
                    <a:pt x="0" y="5886"/>
                  </a:lnTo>
                  <a:lnTo>
                    <a:pt x="20782" y="-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72" name="Arc 34"/>
            <p:cNvSpPr>
              <a:spLocks/>
            </p:cNvSpPr>
            <p:nvPr/>
          </p:nvSpPr>
          <p:spPr bwMode="auto">
            <a:xfrm>
              <a:off x="3677" y="3395"/>
              <a:ext cx="182" cy="107"/>
            </a:xfrm>
            <a:custGeom>
              <a:avLst/>
              <a:gdLst>
                <a:gd name="T0" fmla="*/ 0 w 21600"/>
                <a:gd name="T1" fmla="*/ 0 h 11541"/>
                <a:gd name="T2" fmla="*/ 0 w 21600"/>
                <a:gd name="T3" fmla="*/ 0 h 11541"/>
                <a:gd name="T4" fmla="*/ 0 w 21600"/>
                <a:gd name="T5" fmla="*/ 0 h 11541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541"/>
                <a:gd name="T11" fmla="*/ 21600 w 21600"/>
                <a:gd name="T12" fmla="*/ 11541 h 115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541" fill="none" extrusionOk="0">
                  <a:moveTo>
                    <a:pt x="753" y="11540"/>
                  </a:moveTo>
                  <a:cubicBezTo>
                    <a:pt x="253" y="9697"/>
                    <a:pt x="0" y="7795"/>
                    <a:pt x="0" y="5886"/>
                  </a:cubicBezTo>
                  <a:cubicBezTo>
                    <a:pt x="-1" y="3895"/>
                    <a:pt x="275" y="1914"/>
                    <a:pt x="817" y="-1"/>
                  </a:cubicBezTo>
                </a:path>
                <a:path w="21600" h="11541" stroke="0" extrusionOk="0">
                  <a:moveTo>
                    <a:pt x="753" y="11540"/>
                  </a:moveTo>
                  <a:cubicBezTo>
                    <a:pt x="253" y="9697"/>
                    <a:pt x="0" y="7795"/>
                    <a:pt x="0" y="5886"/>
                  </a:cubicBezTo>
                  <a:cubicBezTo>
                    <a:pt x="-1" y="3895"/>
                    <a:pt x="275" y="1914"/>
                    <a:pt x="817" y="-1"/>
                  </a:cubicBezTo>
                  <a:lnTo>
                    <a:pt x="21600" y="5886"/>
                  </a:lnTo>
                  <a:lnTo>
                    <a:pt x="753" y="115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73" name="Line 35"/>
            <p:cNvSpPr>
              <a:spLocks noChangeShapeType="1"/>
            </p:cNvSpPr>
            <p:nvPr/>
          </p:nvSpPr>
          <p:spPr bwMode="auto">
            <a:xfrm>
              <a:off x="2532" y="3444"/>
              <a:ext cx="1192" cy="1"/>
            </a:xfrm>
            <a:prstGeom prst="line">
              <a:avLst/>
            </a:prstGeom>
            <a:noFill/>
            <a:ln w="42863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9974" name="Freeform 36"/>
            <p:cNvSpPr>
              <a:spLocks/>
            </p:cNvSpPr>
            <p:nvPr/>
          </p:nvSpPr>
          <p:spPr bwMode="auto">
            <a:xfrm>
              <a:off x="1523" y="2006"/>
              <a:ext cx="2422" cy="1225"/>
            </a:xfrm>
            <a:custGeom>
              <a:avLst/>
              <a:gdLst>
                <a:gd name="T0" fmla="*/ 0 w 2725"/>
                <a:gd name="T1" fmla="*/ 1136 h 1225"/>
                <a:gd name="T2" fmla="*/ 18 w 2725"/>
                <a:gd name="T3" fmla="*/ 1172 h 1225"/>
                <a:gd name="T4" fmla="*/ 35 w 2725"/>
                <a:gd name="T5" fmla="*/ 1190 h 1225"/>
                <a:gd name="T6" fmla="*/ 46 w 2725"/>
                <a:gd name="T7" fmla="*/ 1190 h 1225"/>
                <a:gd name="T8" fmla="*/ 55 w 2725"/>
                <a:gd name="T9" fmla="*/ 1181 h 1225"/>
                <a:gd name="T10" fmla="*/ 76 w 2725"/>
                <a:gd name="T11" fmla="*/ 1136 h 1225"/>
                <a:gd name="T12" fmla="*/ 92 w 2725"/>
                <a:gd name="T13" fmla="*/ 1074 h 1225"/>
                <a:gd name="T14" fmla="*/ 110 w 2725"/>
                <a:gd name="T15" fmla="*/ 977 h 1225"/>
                <a:gd name="T16" fmla="*/ 132 w 2725"/>
                <a:gd name="T17" fmla="*/ 843 h 1225"/>
                <a:gd name="T18" fmla="*/ 148 w 2725"/>
                <a:gd name="T19" fmla="*/ 719 h 1225"/>
                <a:gd name="T20" fmla="*/ 160 w 2725"/>
                <a:gd name="T21" fmla="*/ 613 h 1225"/>
                <a:gd name="T22" fmla="*/ 167 w 2725"/>
                <a:gd name="T23" fmla="*/ 515 h 1225"/>
                <a:gd name="T24" fmla="*/ 173 w 2725"/>
                <a:gd name="T25" fmla="*/ 400 h 1225"/>
                <a:gd name="T26" fmla="*/ 180 w 2725"/>
                <a:gd name="T27" fmla="*/ 284 h 1225"/>
                <a:gd name="T28" fmla="*/ 188 w 2725"/>
                <a:gd name="T29" fmla="*/ 195 h 1225"/>
                <a:gd name="T30" fmla="*/ 197 w 2725"/>
                <a:gd name="T31" fmla="*/ 133 h 1225"/>
                <a:gd name="T32" fmla="*/ 216 w 2725"/>
                <a:gd name="T33" fmla="*/ 62 h 1225"/>
                <a:gd name="T34" fmla="*/ 232 w 2725"/>
                <a:gd name="T35" fmla="*/ 18 h 1225"/>
                <a:gd name="T36" fmla="*/ 245 w 2725"/>
                <a:gd name="T37" fmla="*/ 0 h 1225"/>
                <a:gd name="T38" fmla="*/ 262 w 2725"/>
                <a:gd name="T39" fmla="*/ 9 h 1225"/>
                <a:gd name="T40" fmla="*/ 273 w 2725"/>
                <a:gd name="T41" fmla="*/ 27 h 1225"/>
                <a:gd name="T42" fmla="*/ 284 w 2725"/>
                <a:gd name="T43" fmla="*/ 71 h 1225"/>
                <a:gd name="T44" fmla="*/ 298 w 2725"/>
                <a:gd name="T45" fmla="*/ 160 h 1225"/>
                <a:gd name="T46" fmla="*/ 312 w 2725"/>
                <a:gd name="T47" fmla="*/ 284 h 1225"/>
                <a:gd name="T48" fmla="*/ 359 w 2725"/>
                <a:gd name="T49" fmla="*/ 648 h 1225"/>
                <a:gd name="T50" fmla="*/ 366 w 2725"/>
                <a:gd name="T51" fmla="*/ 684 h 1225"/>
                <a:gd name="T52" fmla="*/ 373 w 2725"/>
                <a:gd name="T53" fmla="*/ 710 h 1225"/>
                <a:gd name="T54" fmla="*/ 384 w 2725"/>
                <a:gd name="T55" fmla="*/ 719 h 1225"/>
                <a:gd name="T56" fmla="*/ 390 w 2725"/>
                <a:gd name="T57" fmla="*/ 719 h 1225"/>
                <a:gd name="T58" fmla="*/ 404 w 2725"/>
                <a:gd name="T59" fmla="*/ 701 h 1225"/>
                <a:gd name="T60" fmla="*/ 419 w 2725"/>
                <a:gd name="T61" fmla="*/ 684 h 1225"/>
                <a:gd name="T62" fmla="*/ 429 w 2725"/>
                <a:gd name="T63" fmla="*/ 675 h 1225"/>
                <a:gd name="T64" fmla="*/ 439 w 2725"/>
                <a:gd name="T65" fmla="*/ 675 h 1225"/>
                <a:gd name="T66" fmla="*/ 452 w 2725"/>
                <a:gd name="T67" fmla="*/ 684 h 1225"/>
                <a:gd name="T68" fmla="*/ 474 w 2725"/>
                <a:gd name="T69" fmla="*/ 710 h 1225"/>
                <a:gd name="T70" fmla="*/ 601 w 2725"/>
                <a:gd name="T71" fmla="*/ 888 h 1225"/>
                <a:gd name="T72" fmla="*/ 723 w 2725"/>
                <a:gd name="T73" fmla="*/ 1030 h 1225"/>
                <a:gd name="T74" fmla="*/ 857 w 2725"/>
                <a:gd name="T75" fmla="*/ 1163 h 1225"/>
                <a:gd name="T76" fmla="*/ 881 w 2725"/>
                <a:gd name="T77" fmla="*/ 1181 h 1225"/>
                <a:gd name="T78" fmla="*/ 934 w 2725"/>
                <a:gd name="T79" fmla="*/ 1207 h 1225"/>
                <a:gd name="T80" fmla="*/ 976 w 2725"/>
                <a:gd name="T81" fmla="*/ 1225 h 1225"/>
                <a:gd name="T82" fmla="*/ 1003 w 2725"/>
                <a:gd name="T83" fmla="*/ 1225 h 1225"/>
                <a:gd name="T84" fmla="*/ 1017 w 2725"/>
                <a:gd name="T85" fmla="*/ 1225 h 1225"/>
                <a:gd name="T86" fmla="*/ 1030 w 2725"/>
                <a:gd name="T87" fmla="*/ 1216 h 1225"/>
                <a:gd name="T88" fmla="*/ 1044 w 2725"/>
                <a:gd name="T89" fmla="*/ 1198 h 1225"/>
                <a:gd name="T90" fmla="*/ 1062 w 2725"/>
                <a:gd name="T91" fmla="*/ 1154 h 12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725"/>
                <a:gd name="T139" fmla="*/ 0 h 1225"/>
                <a:gd name="T140" fmla="*/ 2725 w 2725"/>
                <a:gd name="T141" fmla="*/ 1225 h 12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725" h="1225">
                  <a:moveTo>
                    <a:pt x="0" y="1136"/>
                  </a:moveTo>
                  <a:lnTo>
                    <a:pt x="45" y="1172"/>
                  </a:lnTo>
                  <a:lnTo>
                    <a:pt x="89" y="1190"/>
                  </a:lnTo>
                  <a:lnTo>
                    <a:pt x="116" y="1190"/>
                  </a:lnTo>
                  <a:lnTo>
                    <a:pt x="142" y="1181"/>
                  </a:lnTo>
                  <a:lnTo>
                    <a:pt x="195" y="1136"/>
                  </a:lnTo>
                  <a:lnTo>
                    <a:pt x="240" y="1074"/>
                  </a:lnTo>
                  <a:lnTo>
                    <a:pt x="284" y="977"/>
                  </a:lnTo>
                  <a:lnTo>
                    <a:pt x="338" y="843"/>
                  </a:lnTo>
                  <a:lnTo>
                    <a:pt x="382" y="719"/>
                  </a:lnTo>
                  <a:lnTo>
                    <a:pt x="409" y="613"/>
                  </a:lnTo>
                  <a:lnTo>
                    <a:pt x="426" y="515"/>
                  </a:lnTo>
                  <a:lnTo>
                    <a:pt x="444" y="400"/>
                  </a:lnTo>
                  <a:lnTo>
                    <a:pt x="462" y="284"/>
                  </a:lnTo>
                  <a:lnTo>
                    <a:pt x="480" y="195"/>
                  </a:lnTo>
                  <a:lnTo>
                    <a:pt x="506" y="133"/>
                  </a:lnTo>
                  <a:lnTo>
                    <a:pt x="551" y="62"/>
                  </a:lnTo>
                  <a:lnTo>
                    <a:pt x="595" y="18"/>
                  </a:lnTo>
                  <a:lnTo>
                    <a:pt x="630" y="0"/>
                  </a:lnTo>
                  <a:lnTo>
                    <a:pt x="675" y="9"/>
                  </a:lnTo>
                  <a:lnTo>
                    <a:pt x="701" y="27"/>
                  </a:lnTo>
                  <a:lnTo>
                    <a:pt x="728" y="71"/>
                  </a:lnTo>
                  <a:lnTo>
                    <a:pt x="764" y="160"/>
                  </a:lnTo>
                  <a:lnTo>
                    <a:pt x="799" y="284"/>
                  </a:lnTo>
                  <a:lnTo>
                    <a:pt x="923" y="648"/>
                  </a:lnTo>
                  <a:lnTo>
                    <a:pt x="941" y="684"/>
                  </a:lnTo>
                  <a:lnTo>
                    <a:pt x="959" y="710"/>
                  </a:lnTo>
                  <a:lnTo>
                    <a:pt x="986" y="719"/>
                  </a:lnTo>
                  <a:lnTo>
                    <a:pt x="1003" y="719"/>
                  </a:lnTo>
                  <a:lnTo>
                    <a:pt x="1039" y="701"/>
                  </a:lnTo>
                  <a:lnTo>
                    <a:pt x="1074" y="684"/>
                  </a:lnTo>
                  <a:lnTo>
                    <a:pt x="1101" y="675"/>
                  </a:lnTo>
                  <a:lnTo>
                    <a:pt x="1128" y="675"/>
                  </a:lnTo>
                  <a:lnTo>
                    <a:pt x="1163" y="684"/>
                  </a:lnTo>
                  <a:lnTo>
                    <a:pt x="1216" y="710"/>
                  </a:lnTo>
                  <a:lnTo>
                    <a:pt x="1545" y="888"/>
                  </a:lnTo>
                  <a:lnTo>
                    <a:pt x="1855" y="1030"/>
                  </a:lnTo>
                  <a:lnTo>
                    <a:pt x="2202" y="1163"/>
                  </a:lnTo>
                  <a:lnTo>
                    <a:pt x="2264" y="1181"/>
                  </a:lnTo>
                  <a:lnTo>
                    <a:pt x="2397" y="1207"/>
                  </a:lnTo>
                  <a:lnTo>
                    <a:pt x="2503" y="1225"/>
                  </a:lnTo>
                  <a:lnTo>
                    <a:pt x="2574" y="1225"/>
                  </a:lnTo>
                  <a:lnTo>
                    <a:pt x="2610" y="1225"/>
                  </a:lnTo>
                  <a:lnTo>
                    <a:pt x="2645" y="1216"/>
                  </a:lnTo>
                  <a:lnTo>
                    <a:pt x="2681" y="1198"/>
                  </a:lnTo>
                  <a:lnTo>
                    <a:pt x="2725" y="1154"/>
                  </a:lnTo>
                </a:path>
              </a:pathLst>
            </a:custGeom>
            <a:noFill/>
            <a:ln w="57150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grpSp>
          <p:nvGrpSpPr>
            <p:cNvPr id="39975" name="Group 37"/>
            <p:cNvGrpSpPr>
              <a:grpSpLocks/>
            </p:cNvGrpSpPr>
            <p:nvPr/>
          </p:nvGrpSpPr>
          <p:grpSpPr bwMode="auto">
            <a:xfrm>
              <a:off x="2414" y="2264"/>
              <a:ext cx="379" cy="373"/>
              <a:chOff x="2716" y="2264"/>
              <a:chExt cx="426" cy="373"/>
            </a:xfrm>
          </p:grpSpPr>
          <p:sp>
            <p:nvSpPr>
              <p:cNvPr id="39987" name="Arc 38"/>
              <p:cNvSpPr>
                <a:spLocks/>
              </p:cNvSpPr>
              <p:nvPr/>
            </p:nvSpPr>
            <p:spPr bwMode="auto">
              <a:xfrm>
                <a:off x="2716" y="2487"/>
                <a:ext cx="126" cy="150"/>
              </a:xfrm>
              <a:custGeom>
                <a:avLst/>
                <a:gdLst>
                  <a:gd name="T0" fmla="*/ 0 w 16994"/>
                  <a:gd name="T1" fmla="*/ 0 h 20294"/>
                  <a:gd name="T2" fmla="*/ 0 w 16994"/>
                  <a:gd name="T3" fmla="*/ 0 h 20294"/>
                  <a:gd name="T4" fmla="*/ 0 w 16994"/>
                  <a:gd name="T5" fmla="*/ 0 h 20294"/>
                  <a:gd name="T6" fmla="*/ 0 60000 65536"/>
                  <a:gd name="T7" fmla="*/ 0 60000 65536"/>
                  <a:gd name="T8" fmla="*/ 0 60000 65536"/>
                  <a:gd name="T9" fmla="*/ 0 w 16994"/>
                  <a:gd name="T10" fmla="*/ 0 h 20294"/>
                  <a:gd name="T11" fmla="*/ 16994 w 16994"/>
                  <a:gd name="T12" fmla="*/ 20294 h 202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994" h="20294" fill="none" extrusionOk="0">
                    <a:moveTo>
                      <a:pt x="7396" y="0"/>
                    </a:moveTo>
                    <a:cubicBezTo>
                      <a:pt x="11182" y="1379"/>
                      <a:pt x="14506" y="3791"/>
                      <a:pt x="16993" y="6961"/>
                    </a:cubicBezTo>
                  </a:path>
                  <a:path w="16994" h="20294" stroke="0" extrusionOk="0">
                    <a:moveTo>
                      <a:pt x="7396" y="0"/>
                    </a:moveTo>
                    <a:cubicBezTo>
                      <a:pt x="11182" y="1379"/>
                      <a:pt x="14506" y="3791"/>
                      <a:pt x="16993" y="6961"/>
                    </a:cubicBezTo>
                    <a:lnTo>
                      <a:pt x="0" y="20294"/>
                    </a:lnTo>
                    <a:lnTo>
                      <a:pt x="73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9988" name="Line 39"/>
              <p:cNvSpPr>
                <a:spLocks noChangeShapeType="1"/>
              </p:cNvSpPr>
              <p:nvPr/>
            </p:nvSpPr>
            <p:spPr bwMode="auto">
              <a:xfrm flipV="1">
                <a:off x="2796" y="2272"/>
                <a:ext cx="187" cy="249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39989" name="Line 40"/>
              <p:cNvSpPr>
                <a:spLocks noChangeShapeType="1"/>
              </p:cNvSpPr>
              <p:nvPr/>
            </p:nvSpPr>
            <p:spPr bwMode="auto">
              <a:xfrm>
                <a:off x="2991" y="2264"/>
                <a:ext cx="151" cy="1"/>
              </a:xfrm>
              <a:prstGeom prst="line">
                <a:avLst/>
              </a:prstGeom>
              <a:noFill/>
              <a:ln w="28575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NZ"/>
              </a:p>
            </p:txBody>
          </p:sp>
        </p:grpSp>
        <p:sp>
          <p:nvSpPr>
            <p:cNvPr id="338985" name="Rectangle 41"/>
            <p:cNvSpPr>
              <a:spLocks noChangeArrowheads="1"/>
            </p:cNvSpPr>
            <p:nvPr/>
          </p:nvSpPr>
          <p:spPr bwMode="auto">
            <a:xfrm>
              <a:off x="2841" y="2175"/>
              <a:ext cx="83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Dicrotic Notch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86" name="Rectangle 42"/>
            <p:cNvSpPr>
              <a:spLocks noChangeArrowheads="1"/>
            </p:cNvSpPr>
            <p:nvPr/>
          </p:nvSpPr>
          <p:spPr bwMode="auto">
            <a:xfrm>
              <a:off x="3180" y="2556"/>
              <a:ext cx="85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Mean 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87" name="Rectangle 43"/>
            <p:cNvSpPr>
              <a:spLocks noChangeArrowheads="1"/>
            </p:cNvSpPr>
            <p:nvPr/>
          </p:nvSpPr>
          <p:spPr bwMode="auto">
            <a:xfrm>
              <a:off x="4876" y="1926"/>
              <a:ext cx="43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Systolic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88" name="Rectangle 44"/>
            <p:cNvSpPr>
              <a:spLocks noChangeArrowheads="1"/>
            </p:cNvSpPr>
            <p:nvPr/>
          </p:nvSpPr>
          <p:spPr bwMode="auto">
            <a:xfrm>
              <a:off x="4829" y="2494"/>
              <a:ext cx="479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Pulse</a:t>
              </a:r>
            </a:p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89" name="Rectangle 45"/>
            <p:cNvSpPr>
              <a:spLocks noChangeArrowheads="1"/>
            </p:cNvSpPr>
            <p:nvPr/>
          </p:nvSpPr>
          <p:spPr bwMode="auto">
            <a:xfrm>
              <a:off x="4892" y="3187"/>
              <a:ext cx="495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0" name="Rectangle 46"/>
            <p:cNvSpPr>
              <a:spLocks noChangeArrowheads="1"/>
            </p:cNvSpPr>
            <p:nvPr/>
          </p:nvSpPr>
          <p:spPr bwMode="auto">
            <a:xfrm>
              <a:off x="749" y="1465"/>
              <a:ext cx="2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120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1" name="Rectangle 47"/>
            <p:cNvSpPr>
              <a:spLocks noChangeArrowheads="1"/>
            </p:cNvSpPr>
            <p:nvPr/>
          </p:nvSpPr>
          <p:spPr bwMode="auto">
            <a:xfrm>
              <a:off x="749" y="2281"/>
              <a:ext cx="20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2" name="Rectangle 48"/>
            <p:cNvSpPr>
              <a:spLocks noChangeArrowheads="1"/>
            </p:cNvSpPr>
            <p:nvPr/>
          </p:nvSpPr>
          <p:spPr bwMode="auto">
            <a:xfrm>
              <a:off x="828" y="3107"/>
              <a:ext cx="13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80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3" name="Rectangle 49"/>
            <p:cNvSpPr>
              <a:spLocks noChangeArrowheads="1"/>
            </p:cNvSpPr>
            <p:nvPr/>
          </p:nvSpPr>
          <p:spPr bwMode="auto">
            <a:xfrm>
              <a:off x="1799" y="3551"/>
              <a:ext cx="40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4" name="Rectangle 50"/>
            <p:cNvSpPr>
              <a:spLocks noChangeArrowheads="1"/>
            </p:cNvSpPr>
            <p:nvPr/>
          </p:nvSpPr>
          <p:spPr bwMode="auto">
            <a:xfrm>
              <a:off x="2896" y="3551"/>
              <a:ext cx="46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8995" name="Rectangle 51"/>
            <p:cNvSpPr>
              <a:spLocks noChangeArrowheads="1"/>
            </p:cNvSpPr>
            <p:nvPr/>
          </p:nvSpPr>
          <p:spPr bwMode="auto">
            <a:xfrm>
              <a:off x="286" y="1983"/>
              <a:ext cx="42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mm Hg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9940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Aortic Pressure Waveform</a:t>
            </a:r>
          </a:p>
        </p:txBody>
      </p:sp>
    </p:spTree>
    <p:extLst>
      <p:ext uri="{BB962C8B-B14F-4D97-AF65-F5344CB8AC3E}">
        <p14:creationId xmlns:p14="http://schemas.microsoft.com/office/powerpoint/2010/main" val="365344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6250"/>
            <a:ext cx="12172951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6" t="29045" r="21918" b="50381"/>
          <a:stretch>
            <a:fillRect/>
          </a:stretch>
        </p:blipFill>
        <p:spPr bwMode="auto">
          <a:xfrm>
            <a:off x="3215218" y="2205038"/>
            <a:ext cx="6242049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5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446618" y="4926014"/>
            <a:ext cx="41809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A = One complete cardiac cycle</a:t>
            </a:r>
            <a:endParaRPr lang="en-US" altLang="en-US" sz="1600">
              <a:latin typeface="Futura Book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B = Unassisted aortic end diastolic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C = Unassisted systolic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D = Diastolic Augmentation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E = Reduced aortic end diastolic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F = Reduced systolic pressure</a:t>
            </a:r>
          </a:p>
        </p:txBody>
      </p:sp>
      <p:grpSp>
        <p:nvGrpSpPr>
          <p:cNvPr id="43012" name="Group 3"/>
          <p:cNvGrpSpPr>
            <a:grpSpLocks/>
          </p:cNvGrpSpPr>
          <p:nvPr/>
        </p:nvGrpSpPr>
        <p:grpSpPr bwMode="auto">
          <a:xfrm>
            <a:off x="1325034" y="685800"/>
            <a:ext cx="9567334" cy="5186363"/>
            <a:chOff x="1048" y="336"/>
            <a:chExt cx="4520" cy="3267"/>
          </a:xfrm>
        </p:grpSpPr>
        <p:sp>
          <p:nvSpPr>
            <p:cNvPr id="43014" name="Line 4"/>
            <p:cNvSpPr>
              <a:spLocks noChangeShapeType="1"/>
            </p:cNvSpPr>
            <p:nvPr/>
          </p:nvSpPr>
          <p:spPr bwMode="auto">
            <a:xfrm>
              <a:off x="1731" y="894"/>
              <a:ext cx="0" cy="1732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5" name="Line 5"/>
            <p:cNvSpPr>
              <a:spLocks noChangeShapeType="1"/>
            </p:cNvSpPr>
            <p:nvPr/>
          </p:nvSpPr>
          <p:spPr bwMode="auto">
            <a:xfrm>
              <a:off x="1738" y="894"/>
              <a:ext cx="122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6" name="Line 6"/>
            <p:cNvSpPr>
              <a:spLocks noChangeShapeType="1"/>
            </p:cNvSpPr>
            <p:nvPr/>
          </p:nvSpPr>
          <p:spPr bwMode="auto">
            <a:xfrm>
              <a:off x="2583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7" name="Line 7"/>
            <p:cNvSpPr>
              <a:spLocks noChangeShapeType="1"/>
            </p:cNvSpPr>
            <p:nvPr/>
          </p:nvSpPr>
          <p:spPr bwMode="auto">
            <a:xfrm flipH="1">
              <a:off x="1853" y="2788"/>
              <a:ext cx="2768" cy="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8" name="Line 8"/>
            <p:cNvSpPr>
              <a:spLocks noChangeShapeType="1"/>
            </p:cNvSpPr>
            <p:nvPr/>
          </p:nvSpPr>
          <p:spPr bwMode="auto">
            <a:xfrm>
              <a:off x="2091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19" name="Line 9"/>
            <p:cNvSpPr>
              <a:spLocks noChangeShapeType="1"/>
            </p:cNvSpPr>
            <p:nvPr/>
          </p:nvSpPr>
          <p:spPr bwMode="auto">
            <a:xfrm>
              <a:off x="1738" y="1764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0" name="Line 10"/>
            <p:cNvSpPr>
              <a:spLocks noChangeShapeType="1"/>
            </p:cNvSpPr>
            <p:nvPr/>
          </p:nvSpPr>
          <p:spPr bwMode="auto">
            <a:xfrm>
              <a:off x="1731" y="2626"/>
              <a:ext cx="144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1" name="Freeform 11"/>
            <p:cNvSpPr>
              <a:spLocks/>
            </p:cNvSpPr>
            <p:nvPr/>
          </p:nvSpPr>
          <p:spPr bwMode="auto">
            <a:xfrm>
              <a:off x="1904" y="804"/>
              <a:ext cx="3664" cy="2391"/>
            </a:xfrm>
            <a:custGeom>
              <a:avLst/>
              <a:gdLst>
                <a:gd name="T0" fmla="*/ 0 w 3664"/>
                <a:gd name="T1" fmla="*/ 1765 h 2391"/>
                <a:gd name="T2" fmla="*/ 72 w 3664"/>
                <a:gd name="T3" fmla="*/ 1822 h 2391"/>
                <a:gd name="T4" fmla="*/ 123 w 3664"/>
                <a:gd name="T5" fmla="*/ 1830 h 2391"/>
                <a:gd name="T6" fmla="*/ 180 w 3664"/>
                <a:gd name="T7" fmla="*/ 1805 h 2391"/>
                <a:gd name="T8" fmla="*/ 224 w 3664"/>
                <a:gd name="T9" fmla="*/ 1757 h 2391"/>
                <a:gd name="T10" fmla="*/ 275 w 3664"/>
                <a:gd name="T11" fmla="*/ 1643 h 2391"/>
                <a:gd name="T12" fmla="*/ 368 w 3664"/>
                <a:gd name="T13" fmla="*/ 1383 h 2391"/>
                <a:gd name="T14" fmla="*/ 427 w 3664"/>
                <a:gd name="T15" fmla="*/ 1090 h 2391"/>
                <a:gd name="T16" fmla="*/ 455 w 3664"/>
                <a:gd name="T17" fmla="*/ 854 h 2391"/>
                <a:gd name="T18" fmla="*/ 476 w 3664"/>
                <a:gd name="T19" fmla="*/ 740 h 2391"/>
                <a:gd name="T20" fmla="*/ 492 w 3664"/>
                <a:gd name="T21" fmla="*/ 675 h 2391"/>
                <a:gd name="T22" fmla="*/ 549 w 3664"/>
                <a:gd name="T23" fmla="*/ 578 h 2391"/>
                <a:gd name="T24" fmla="*/ 578 w 3664"/>
                <a:gd name="T25" fmla="*/ 545 h 2391"/>
                <a:gd name="T26" fmla="*/ 614 w 3664"/>
                <a:gd name="T27" fmla="*/ 529 h 2391"/>
                <a:gd name="T28" fmla="*/ 643 w 3664"/>
                <a:gd name="T29" fmla="*/ 537 h 2391"/>
                <a:gd name="T30" fmla="*/ 658 w 3664"/>
                <a:gd name="T31" fmla="*/ 537 h 2391"/>
                <a:gd name="T32" fmla="*/ 708 w 3664"/>
                <a:gd name="T33" fmla="*/ 594 h 2391"/>
                <a:gd name="T34" fmla="*/ 744 w 3664"/>
                <a:gd name="T35" fmla="*/ 692 h 2391"/>
                <a:gd name="T36" fmla="*/ 940 w 3664"/>
                <a:gd name="T37" fmla="*/ 1261 h 2391"/>
                <a:gd name="T38" fmla="*/ 968 w 3664"/>
                <a:gd name="T39" fmla="*/ 1309 h 2391"/>
                <a:gd name="T40" fmla="*/ 997 w 3664"/>
                <a:gd name="T41" fmla="*/ 1318 h 2391"/>
                <a:gd name="T42" fmla="*/ 1033 w 3664"/>
                <a:gd name="T43" fmla="*/ 1301 h 2391"/>
                <a:gd name="T44" fmla="*/ 1243 w 3664"/>
                <a:gd name="T45" fmla="*/ 773 h 2391"/>
                <a:gd name="T46" fmla="*/ 1388 w 3664"/>
                <a:gd name="T47" fmla="*/ 342 h 2391"/>
                <a:gd name="T48" fmla="*/ 1489 w 3664"/>
                <a:gd name="T49" fmla="*/ 123 h 2391"/>
                <a:gd name="T50" fmla="*/ 1524 w 3664"/>
                <a:gd name="T51" fmla="*/ 66 h 2391"/>
                <a:gd name="T52" fmla="*/ 1561 w 3664"/>
                <a:gd name="T53" fmla="*/ 33 h 2391"/>
                <a:gd name="T54" fmla="*/ 1626 w 3664"/>
                <a:gd name="T55" fmla="*/ 0 h 2391"/>
                <a:gd name="T56" fmla="*/ 1648 w 3664"/>
                <a:gd name="T57" fmla="*/ 9 h 2391"/>
                <a:gd name="T58" fmla="*/ 1727 w 3664"/>
                <a:gd name="T59" fmla="*/ 33 h 2391"/>
                <a:gd name="T60" fmla="*/ 1771 w 3664"/>
                <a:gd name="T61" fmla="*/ 74 h 2391"/>
                <a:gd name="T62" fmla="*/ 1814 w 3664"/>
                <a:gd name="T63" fmla="*/ 123 h 2391"/>
                <a:gd name="T64" fmla="*/ 1865 w 3664"/>
                <a:gd name="T65" fmla="*/ 212 h 2391"/>
                <a:gd name="T66" fmla="*/ 1923 w 3664"/>
                <a:gd name="T67" fmla="*/ 350 h 2391"/>
                <a:gd name="T68" fmla="*/ 2002 w 3664"/>
                <a:gd name="T69" fmla="*/ 594 h 2391"/>
                <a:gd name="T70" fmla="*/ 2096 w 3664"/>
                <a:gd name="T71" fmla="*/ 944 h 2391"/>
                <a:gd name="T72" fmla="*/ 2197 w 3664"/>
                <a:gd name="T73" fmla="*/ 1472 h 2391"/>
                <a:gd name="T74" fmla="*/ 2262 w 3664"/>
                <a:gd name="T75" fmla="*/ 1537 h 2391"/>
                <a:gd name="T76" fmla="*/ 2313 w 3664"/>
                <a:gd name="T77" fmla="*/ 1627 h 2391"/>
                <a:gd name="T78" fmla="*/ 2356 w 3664"/>
                <a:gd name="T79" fmla="*/ 1805 h 2391"/>
                <a:gd name="T80" fmla="*/ 2421 w 3664"/>
                <a:gd name="T81" fmla="*/ 2057 h 2391"/>
                <a:gd name="T82" fmla="*/ 2479 w 3664"/>
                <a:gd name="T83" fmla="*/ 2244 h 2391"/>
                <a:gd name="T84" fmla="*/ 2522 w 3664"/>
                <a:gd name="T85" fmla="*/ 2334 h 2391"/>
                <a:gd name="T86" fmla="*/ 2588 w 3664"/>
                <a:gd name="T87" fmla="*/ 2366 h 2391"/>
                <a:gd name="T88" fmla="*/ 2630 w 3664"/>
                <a:gd name="T89" fmla="*/ 2391 h 2391"/>
                <a:gd name="T90" fmla="*/ 2696 w 3664"/>
                <a:gd name="T91" fmla="*/ 2366 h 2391"/>
                <a:gd name="T92" fmla="*/ 2775 w 3664"/>
                <a:gd name="T93" fmla="*/ 2301 h 2391"/>
                <a:gd name="T94" fmla="*/ 2862 w 3664"/>
                <a:gd name="T95" fmla="*/ 2179 h 2391"/>
                <a:gd name="T96" fmla="*/ 2956 w 3664"/>
                <a:gd name="T97" fmla="*/ 1919 h 2391"/>
                <a:gd name="T98" fmla="*/ 3172 w 3664"/>
                <a:gd name="T99" fmla="*/ 1301 h 2391"/>
                <a:gd name="T100" fmla="*/ 3223 w 3664"/>
                <a:gd name="T101" fmla="*/ 1139 h 2391"/>
                <a:gd name="T102" fmla="*/ 3295 w 3664"/>
                <a:gd name="T103" fmla="*/ 1017 h 2391"/>
                <a:gd name="T104" fmla="*/ 3361 w 3664"/>
                <a:gd name="T105" fmla="*/ 944 h 2391"/>
                <a:gd name="T106" fmla="*/ 3426 w 3664"/>
                <a:gd name="T107" fmla="*/ 919 h 2391"/>
                <a:gd name="T108" fmla="*/ 3484 w 3664"/>
                <a:gd name="T109" fmla="*/ 935 h 2391"/>
                <a:gd name="T110" fmla="*/ 3541 w 3664"/>
                <a:gd name="T111" fmla="*/ 1025 h 2391"/>
                <a:gd name="T112" fmla="*/ 3664 w 3664"/>
                <a:gd name="T113" fmla="*/ 1448 h 23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64"/>
                <a:gd name="T172" fmla="*/ 0 h 2391"/>
                <a:gd name="T173" fmla="*/ 3664 w 3664"/>
                <a:gd name="T174" fmla="*/ 2391 h 23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64" h="2391">
                  <a:moveTo>
                    <a:pt x="0" y="1765"/>
                  </a:moveTo>
                  <a:lnTo>
                    <a:pt x="72" y="1822"/>
                  </a:lnTo>
                  <a:lnTo>
                    <a:pt x="123" y="1830"/>
                  </a:lnTo>
                  <a:lnTo>
                    <a:pt x="180" y="1805"/>
                  </a:lnTo>
                  <a:lnTo>
                    <a:pt x="224" y="1757"/>
                  </a:lnTo>
                  <a:lnTo>
                    <a:pt x="275" y="1643"/>
                  </a:lnTo>
                  <a:lnTo>
                    <a:pt x="368" y="1383"/>
                  </a:lnTo>
                  <a:lnTo>
                    <a:pt x="427" y="1090"/>
                  </a:lnTo>
                  <a:lnTo>
                    <a:pt x="455" y="854"/>
                  </a:lnTo>
                  <a:lnTo>
                    <a:pt x="476" y="740"/>
                  </a:lnTo>
                  <a:lnTo>
                    <a:pt x="492" y="675"/>
                  </a:lnTo>
                  <a:lnTo>
                    <a:pt x="549" y="578"/>
                  </a:lnTo>
                  <a:lnTo>
                    <a:pt x="578" y="545"/>
                  </a:lnTo>
                  <a:lnTo>
                    <a:pt x="614" y="529"/>
                  </a:lnTo>
                  <a:lnTo>
                    <a:pt x="643" y="537"/>
                  </a:lnTo>
                  <a:lnTo>
                    <a:pt x="658" y="537"/>
                  </a:lnTo>
                  <a:lnTo>
                    <a:pt x="708" y="594"/>
                  </a:lnTo>
                  <a:lnTo>
                    <a:pt x="744" y="692"/>
                  </a:lnTo>
                  <a:lnTo>
                    <a:pt x="940" y="1261"/>
                  </a:lnTo>
                  <a:lnTo>
                    <a:pt x="968" y="1309"/>
                  </a:lnTo>
                  <a:lnTo>
                    <a:pt x="997" y="1318"/>
                  </a:lnTo>
                  <a:lnTo>
                    <a:pt x="1033" y="1301"/>
                  </a:lnTo>
                  <a:lnTo>
                    <a:pt x="1243" y="773"/>
                  </a:lnTo>
                  <a:lnTo>
                    <a:pt x="1388" y="342"/>
                  </a:lnTo>
                  <a:lnTo>
                    <a:pt x="1489" y="123"/>
                  </a:lnTo>
                  <a:lnTo>
                    <a:pt x="1524" y="66"/>
                  </a:lnTo>
                  <a:lnTo>
                    <a:pt x="1561" y="33"/>
                  </a:lnTo>
                  <a:lnTo>
                    <a:pt x="1626" y="0"/>
                  </a:lnTo>
                  <a:lnTo>
                    <a:pt x="1648" y="9"/>
                  </a:lnTo>
                  <a:lnTo>
                    <a:pt x="1727" y="33"/>
                  </a:lnTo>
                  <a:lnTo>
                    <a:pt x="1771" y="74"/>
                  </a:lnTo>
                  <a:lnTo>
                    <a:pt x="1814" y="123"/>
                  </a:lnTo>
                  <a:lnTo>
                    <a:pt x="1865" y="212"/>
                  </a:lnTo>
                  <a:lnTo>
                    <a:pt x="1923" y="350"/>
                  </a:lnTo>
                  <a:lnTo>
                    <a:pt x="2002" y="594"/>
                  </a:lnTo>
                  <a:lnTo>
                    <a:pt x="2096" y="944"/>
                  </a:lnTo>
                  <a:lnTo>
                    <a:pt x="2197" y="1472"/>
                  </a:lnTo>
                  <a:lnTo>
                    <a:pt x="2262" y="1537"/>
                  </a:lnTo>
                  <a:lnTo>
                    <a:pt x="2313" y="1627"/>
                  </a:lnTo>
                  <a:lnTo>
                    <a:pt x="2356" y="1805"/>
                  </a:lnTo>
                  <a:lnTo>
                    <a:pt x="2421" y="2057"/>
                  </a:lnTo>
                  <a:lnTo>
                    <a:pt x="2479" y="2244"/>
                  </a:lnTo>
                  <a:lnTo>
                    <a:pt x="2522" y="2334"/>
                  </a:lnTo>
                  <a:lnTo>
                    <a:pt x="2588" y="2366"/>
                  </a:lnTo>
                  <a:lnTo>
                    <a:pt x="2630" y="2391"/>
                  </a:lnTo>
                  <a:lnTo>
                    <a:pt x="2696" y="2366"/>
                  </a:lnTo>
                  <a:lnTo>
                    <a:pt x="2775" y="2301"/>
                  </a:lnTo>
                  <a:lnTo>
                    <a:pt x="2862" y="2179"/>
                  </a:lnTo>
                  <a:lnTo>
                    <a:pt x="2956" y="1919"/>
                  </a:lnTo>
                  <a:lnTo>
                    <a:pt x="3172" y="1301"/>
                  </a:lnTo>
                  <a:lnTo>
                    <a:pt x="3223" y="1139"/>
                  </a:lnTo>
                  <a:lnTo>
                    <a:pt x="3295" y="1017"/>
                  </a:lnTo>
                  <a:lnTo>
                    <a:pt x="3361" y="944"/>
                  </a:lnTo>
                  <a:lnTo>
                    <a:pt x="3426" y="919"/>
                  </a:lnTo>
                  <a:lnTo>
                    <a:pt x="3484" y="935"/>
                  </a:lnTo>
                  <a:lnTo>
                    <a:pt x="3541" y="1025"/>
                  </a:lnTo>
                  <a:lnTo>
                    <a:pt x="3664" y="1448"/>
                  </a:lnTo>
                </a:path>
              </a:pathLst>
            </a:custGeom>
            <a:noFill/>
            <a:ln w="523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2" name="Line 12"/>
            <p:cNvSpPr>
              <a:spLocks noChangeShapeType="1"/>
            </p:cNvSpPr>
            <p:nvPr/>
          </p:nvSpPr>
          <p:spPr bwMode="auto">
            <a:xfrm flipV="1">
              <a:off x="1853" y="2674"/>
              <a:ext cx="0" cy="98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3" name="Line 13"/>
            <p:cNvSpPr>
              <a:spLocks noChangeShapeType="1"/>
            </p:cNvSpPr>
            <p:nvPr/>
          </p:nvSpPr>
          <p:spPr bwMode="auto">
            <a:xfrm>
              <a:off x="3234" y="2796"/>
              <a:ext cx="1" cy="13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4" name="Line 14"/>
            <p:cNvSpPr>
              <a:spLocks noChangeShapeType="1"/>
            </p:cNvSpPr>
            <p:nvPr/>
          </p:nvSpPr>
          <p:spPr bwMode="auto">
            <a:xfrm flipV="1">
              <a:off x="4614" y="2658"/>
              <a:ext cx="1" cy="11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5" name="Line 15"/>
            <p:cNvSpPr>
              <a:spLocks noChangeShapeType="1"/>
            </p:cNvSpPr>
            <p:nvPr/>
          </p:nvSpPr>
          <p:spPr bwMode="auto">
            <a:xfrm>
              <a:off x="2807" y="1284"/>
              <a:ext cx="13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6" name="Line 16"/>
            <p:cNvSpPr>
              <a:spLocks noChangeShapeType="1"/>
            </p:cNvSpPr>
            <p:nvPr/>
          </p:nvSpPr>
          <p:spPr bwMode="auto">
            <a:xfrm>
              <a:off x="3038" y="1292"/>
              <a:ext cx="131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7" name="Line 17"/>
            <p:cNvSpPr>
              <a:spLocks noChangeShapeType="1"/>
            </p:cNvSpPr>
            <p:nvPr/>
          </p:nvSpPr>
          <p:spPr bwMode="auto">
            <a:xfrm>
              <a:off x="3269" y="1292"/>
              <a:ext cx="131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8" name="Line 18"/>
            <p:cNvSpPr>
              <a:spLocks noChangeShapeType="1"/>
            </p:cNvSpPr>
            <p:nvPr/>
          </p:nvSpPr>
          <p:spPr bwMode="auto">
            <a:xfrm>
              <a:off x="3494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29" name="Line 19"/>
            <p:cNvSpPr>
              <a:spLocks noChangeShapeType="1"/>
            </p:cNvSpPr>
            <p:nvPr/>
          </p:nvSpPr>
          <p:spPr bwMode="auto">
            <a:xfrm>
              <a:off x="3725" y="1284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0" name="Line 20"/>
            <p:cNvSpPr>
              <a:spLocks noChangeShapeType="1"/>
            </p:cNvSpPr>
            <p:nvPr/>
          </p:nvSpPr>
          <p:spPr bwMode="auto">
            <a:xfrm>
              <a:off x="3956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1" name="Line 21"/>
            <p:cNvSpPr>
              <a:spLocks noChangeShapeType="1"/>
            </p:cNvSpPr>
            <p:nvPr/>
          </p:nvSpPr>
          <p:spPr bwMode="auto">
            <a:xfrm>
              <a:off x="4180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2" name="Line 22"/>
            <p:cNvSpPr>
              <a:spLocks noChangeShapeType="1"/>
            </p:cNvSpPr>
            <p:nvPr/>
          </p:nvSpPr>
          <p:spPr bwMode="auto">
            <a:xfrm>
              <a:off x="4411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3" name="Line 23"/>
            <p:cNvSpPr>
              <a:spLocks noChangeShapeType="1"/>
            </p:cNvSpPr>
            <p:nvPr/>
          </p:nvSpPr>
          <p:spPr bwMode="auto">
            <a:xfrm>
              <a:off x="4643" y="1284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4" name="Line 24"/>
            <p:cNvSpPr>
              <a:spLocks noChangeShapeType="1"/>
            </p:cNvSpPr>
            <p:nvPr/>
          </p:nvSpPr>
          <p:spPr bwMode="auto">
            <a:xfrm>
              <a:off x="4867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5" name="Line 25"/>
            <p:cNvSpPr>
              <a:spLocks noChangeShapeType="1"/>
            </p:cNvSpPr>
            <p:nvPr/>
          </p:nvSpPr>
          <p:spPr bwMode="auto">
            <a:xfrm>
              <a:off x="5099" y="1292"/>
              <a:ext cx="12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6" name="Line 26"/>
            <p:cNvSpPr>
              <a:spLocks noChangeShapeType="1"/>
            </p:cNvSpPr>
            <p:nvPr/>
          </p:nvSpPr>
          <p:spPr bwMode="auto">
            <a:xfrm>
              <a:off x="5330" y="1292"/>
              <a:ext cx="12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7" name="Line 27"/>
            <p:cNvSpPr>
              <a:spLocks noChangeShapeType="1"/>
            </p:cNvSpPr>
            <p:nvPr/>
          </p:nvSpPr>
          <p:spPr bwMode="auto">
            <a:xfrm>
              <a:off x="2380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8" name="Line 28"/>
            <p:cNvSpPr>
              <a:spLocks noChangeShapeType="1"/>
            </p:cNvSpPr>
            <p:nvPr/>
          </p:nvSpPr>
          <p:spPr bwMode="auto">
            <a:xfrm>
              <a:off x="2677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39" name="Line 29"/>
            <p:cNvSpPr>
              <a:spLocks noChangeShapeType="1"/>
            </p:cNvSpPr>
            <p:nvPr/>
          </p:nvSpPr>
          <p:spPr bwMode="auto">
            <a:xfrm>
              <a:off x="2966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0" name="Line 30"/>
            <p:cNvSpPr>
              <a:spLocks noChangeShapeType="1"/>
            </p:cNvSpPr>
            <p:nvPr/>
          </p:nvSpPr>
          <p:spPr bwMode="auto">
            <a:xfrm>
              <a:off x="3255" y="2642"/>
              <a:ext cx="196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1" name="Line 31"/>
            <p:cNvSpPr>
              <a:spLocks noChangeShapeType="1"/>
            </p:cNvSpPr>
            <p:nvPr/>
          </p:nvSpPr>
          <p:spPr bwMode="auto">
            <a:xfrm>
              <a:off x="3552" y="2642"/>
              <a:ext cx="18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2" name="Line 32"/>
            <p:cNvSpPr>
              <a:spLocks noChangeShapeType="1"/>
            </p:cNvSpPr>
            <p:nvPr/>
          </p:nvSpPr>
          <p:spPr bwMode="auto">
            <a:xfrm>
              <a:off x="3841" y="2642"/>
              <a:ext cx="18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3" name="Line 33"/>
            <p:cNvSpPr>
              <a:spLocks noChangeShapeType="1"/>
            </p:cNvSpPr>
            <p:nvPr/>
          </p:nvSpPr>
          <p:spPr bwMode="auto">
            <a:xfrm>
              <a:off x="4137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4" name="Line 34"/>
            <p:cNvSpPr>
              <a:spLocks noChangeShapeType="1"/>
            </p:cNvSpPr>
            <p:nvPr/>
          </p:nvSpPr>
          <p:spPr bwMode="auto">
            <a:xfrm>
              <a:off x="4426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5" name="Line 35"/>
            <p:cNvSpPr>
              <a:spLocks noChangeShapeType="1"/>
            </p:cNvSpPr>
            <p:nvPr/>
          </p:nvSpPr>
          <p:spPr bwMode="auto">
            <a:xfrm>
              <a:off x="4715" y="2642"/>
              <a:ext cx="195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6" name="Line 36"/>
            <p:cNvSpPr>
              <a:spLocks noChangeShapeType="1"/>
            </p:cNvSpPr>
            <p:nvPr/>
          </p:nvSpPr>
          <p:spPr bwMode="auto">
            <a:xfrm>
              <a:off x="5011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7" name="Line 37"/>
            <p:cNvSpPr>
              <a:spLocks noChangeShapeType="1"/>
            </p:cNvSpPr>
            <p:nvPr/>
          </p:nvSpPr>
          <p:spPr bwMode="auto">
            <a:xfrm>
              <a:off x="5300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8" name="Line 38"/>
            <p:cNvSpPr>
              <a:spLocks noChangeShapeType="1"/>
            </p:cNvSpPr>
            <p:nvPr/>
          </p:nvSpPr>
          <p:spPr bwMode="auto">
            <a:xfrm>
              <a:off x="2973" y="2089"/>
              <a:ext cx="65" cy="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49" name="Line 39"/>
            <p:cNvSpPr>
              <a:spLocks noChangeShapeType="1"/>
            </p:cNvSpPr>
            <p:nvPr/>
          </p:nvSpPr>
          <p:spPr bwMode="auto">
            <a:xfrm>
              <a:off x="3038" y="2089"/>
              <a:ext cx="65" cy="41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0" name="Line 40"/>
            <p:cNvSpPr>
              <a:spLocks noChangeShapeType="1"/>
            </p:cNvSpPr>
            <p:nvPr/>
          </p:nvSpPr>
          <p:spPr bwMode="auto">
            <a:xfrm>
              <a:off x="3162" y="2146"/>
              <a:ext cx="93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1" name="Line 41"/>
            <p:cNvSpPr>
              <a:spLocks noChangeShapeType="1"/>
            </p:cNvSpPr>
            <p:nvPr/>
          </p:nvSpPr>
          <p:spPr bwMode="auto">
            <a:xfrm>
              <a:off x="3313" y="2211"/>
              <a:ext cx="94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2" name="Line 42"/>
            <p:cNvSpPr>
              <a:spLocks noChangeShapeType="1"/>
            </p:cNvSpPr>
            <p:nvPr/>
          </p:nvSpPr>
          <p:spPr bwMode="auto">
            <a:xfrm>
              <a:off x="3458" y="2276"/>
              <a:ext cx="86" cy="49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3" name="Line 43"/>
            <p:cNvSpPr>
              <a:spLocks noChangeShapeType="1"/>
            </p:cNvSpPr>
            <p:nvPr/>
          </p:nvSpPr>
          <p:spPr bwMode="auto">
            <a:xfrm>
              <a:off x="3595" y="2349"/>
              <a:ext cx="87" cy="33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4" name="Line 44"/>
            <p:cNvSpPr>
              <a:spLocks noChangeShapeType="1"/>
            </p:cNvSpPr>
            <p:nvPr/>
          </p:nvSpPr>
          <p:spPr bwMode="auto">
            <a:xfrm>
              <a:off x="3725" y="2414"/>
              <a:ext cx="102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5" name="Line 45"/>
            <p:cNvSpPr>
              <a:spLocks noChangeShapeType="1"/>
            </p:cNvSpPr>
            <p:nvPr/>
          </p:nvSpPr>
          <p:spPr bwMode="auto">
            <a:xfrm>
              <a:off x="3876" y="2463"/>
              <a:ext cx="87" cy="49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6" name="Line 46"/>
            <p:cNvSpPr>
              <a:spLocks noChangeShapeType="1"/>
            </p:cNvSpPr>
            <p:nvPr/>
          </p:nvSpPr>
          <p:spPr bwMode="auto">
            <a:xfrm>
              <a:off x="4007" y="2536"/>
              <a:ext cx="94" cy="57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7" name="Line 47"/>
            <p:cNvSpPr>
              <a:spLocks noChangeShapeType="1"/>
            </p:cNvSpPr>
            <p:nvPr/>
          </p:nvSpPr>
          <p:spPr bwMode="auto">
            <a:xfrm>
              <a:off x="4151" y="2601"/>
              <a:ext cx="87" cy="17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3058" name="Line 48"/>
            <p:cNvSpPr>
              <a:spLocks noChangeShapeType="1"/>
            </p:cNvSpPr>
            <p:nvPr/>
          </p:nvSpPr>
          <p:spPr bwMode="auto">
            <a:xfrm flipV="1">
              <a:off x="4455" y="2561"/>
              <a:ext cx="137" cy="65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41041" name="Rectangle 49"/>
            <p:cNvSpPr>
              <a:spLocks noChangeArrowheads="1"/>
            </p:cNvSpPr>
            <p:nvPr/>
          </p:nvSpPr>
          <p:spPr bwMode="auto">
            <a:xfrm>
              <a:off x="3038" y="336"/>
              <a:ext cx="102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Increased Coronary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Artery Perfusion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2" name="Rectangle 50"/>
            <p:cNvSpPr>
              <a:spLocks noChangeArrowheads="1"/>
            </p:cNvSpPr>
            <p:nvPr/>
          </p:nvSpPr>
          <p:spPr bwMode="auto">
            <a:xfrm>
              <a:off x="1048" y="1487"/>
              <a:ext cx="19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mm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Hg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3" name="Rectangle 51"/>
            <p:cNvSpPr>
              <a:spLocks noChangeArrowheads="1"/>
            </p:cNvSpPr>
            <p:nvPr/>
          </p:nvSpPr>
          <p:spPr bwMode="auto">
            <a:xfrm>
              <a:off x="2454" y="979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C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4" name="Rectangle 52"/>
            <p:cNvSpPr>
              <a:spLocks noChangeArrowheads="1"/>
            </p:cNvSpPr>
            <p:nvPr/>
          </p:nvSpPr>
          <p:spPr bwMode="auto">
            <a:xfrm>
              <a:off x="3518" y="1008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D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5" name="Rectangle 53"/>
            <p:cNvSpPr>
              <a:spLocks noChangeArrowheads="1"/>
            </p:cNvSpPr>
            <p:nvPr/>
          </p:nvSpPr>
          <p:spPr bwMode="auto">
            <a:xfrm>
              <a:off x="3177" y="2967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A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6" name="Rectangle 54"/>
            <p:cNvSpPr>
              <a:spLocks noChangeArrowheads="1"/>
            </p:cNvSpPr>
            <p:nvPr/>
          </p:nvSpPr>
          <p:spPr bwMode="auto">
            <a:xfrm>
              <a:off x="4319" y="2275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B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7" name="Rectangle 55"/>
            <p:cNvSpPr>
              <a:spLocks noChangeArrowheads="1"/>
            </p:cNvSpPr>
            <p:nvPr/>
          </p:nvSpPr>
          <p:spPr bwMode="auto">
            <a:xfrm>
              <a:off x="4507" y="2851"/>
              <a:ext cx="7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8" name="Rectangle 56"/>
            <p:cNvSpPr>
              <a:spLocks noChangeArrowheads="1"/>
            </p:cNvSpPr>
            <p:nvPr/>
          </p:nvSpPr>
          <p:spPr bwMode="auto">
            <a:xfrm>
              <a:off x="5294" y="1411"/>
              <a:ext cx="6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F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9" name="Rectangle 57"/>
            <p:cNvSpPr>
              <a:spLocks noChangeArrowheads="1"/>
            </p:cNvSpPr>
            <p:nvPr/>
          </p:nvSpPr>
          <p:spPr bwMode="auto">
            <a:xfrm>
              <a:off x="4047" y="3254"/>
              <a:ext cx="106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Reduced Myocardial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O</a:t>
              </a:r>
              <a:r>
                <a:rPr lang="en-US" b="1" baseline="-25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2</a:t>
              </a: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 Demand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068" name="Freeform 58"/>
            <p:cNvSpPr>
              <a:spLocks/>
            </p:cNvSpPr>
            <p:nvPr/>
          </p:nvSpPr>
          <p:spPr bwMode="auto">
            <a:xfrm>
              <a:off x="4310" y="2634"/>
              <a:ext cx="94" cy="8"/>
            </a:xfrm>
            <a:custGeom>
              <a:avLst/>
              <a:gdLst>
                <a:gd name="T0" fmla="*/ 0 w 106"/>
                <a:gd name="T1" fmla="*/ 0 h 8"/>
                <a:gd name="T2" fmla="*/ 19 w 106"/>
                <a:gd name="T3" fmla="*/ 8 h 8"/>
                <a:gd name="T4" fmla="*/ 41 w 106"/>
                <a:gd name="T5" fmla="*/ 8 h 8"/>
                <a:gd name="T6" fmla="*/ 0 60000 65536"/>
                <a:gd name="T7" fmla="*/ 0 60000 65536"/>
                <a:gd name="T8" fmla="*/ 0 60000 65536"/>
                <a:gd name="T9" fmla="*/ 0 w 106"/>
                <a:gd name="T10" fmla="*/ 0 h 8"/>
                <a:gd name="T11" fmla="*/ 106 w 106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8">
                  <a:moveTo>
                    <a:pt x="0" y="0"/>
                  </a:moveTo>
                  <a:lnTo>
                    <a:pt x="49" y="8"/>
                  </a:lnTo>
                  <a:lnTo>
                    <a:pt x="106" y="8"/>
                  </a:lnTo>
                </a:path>
              </a:pathLst>
            </a:custGeom>
            <a:noFill/>
            <a:ln w="38100">
              <a:solidFill>
                <a:srgbClr val="F5C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41051" name="Rectangle 59"/>
            <p:cNvSpPr>
              <a:spLocks noChangeArrowheads="1"/>
            </p:cNvSpPr>
            <p:nvPr/>
          </p:nvSpPr>
          <p:spPr bwMode="auto">
            <a:xfrm>
              <a:off x="1392" y="805"/>
              <a:ext cx="18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120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2" name="Rectangle 60"/>
            <p:cNvSpPr>
              <a:spLocks noChangeArrowheads="1"/>
            </p:cNvSpPr>
            <p:nvPr/>
          </p:nvSpPr>
          <p:spPr bwMode="auto">
            <a:xfrm>
              <a:off x="1392" y="1675"/>
              <a:ext cx="18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100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3" name="Rectangle 61"/>
            <p:cNvSpPr>
              <a:spLocks noChangeArrowheads="1"/>
            </p:cNvSpPr>
            <p:nvPr/>
          </p:nvSpPr>
          <p:spPr bwMode="auto">
            <a:xfrm>
              <a:off x="1440" y="2545"/>
              <a:ext cx="12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80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4" name="Rectangle 62"/>
            <p:cNvSpPr>
              <a:spLocks noChangeArrowheads="1"/>
            </p:cNvSpPr>
            <p:nvPr/>
          </p:nvSpPr>
          <p:spPr bwMode="auto">
            <a:xfrm>
              <a:off x="1974" y="2275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B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073" name="AutoShape 63"/>
            <p:cNvSpPr>
              <a:spLocks noChangeArrowheads="1"/>
            </p:cNvSpPr>
            <p:nvPr/>
          </p:nvSpPr>
          <p:spPr bwMode="auto">
            <a:xfrm rot="-10656844">
              <a:off x="2414" y="1152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74" name="AutoShape 64"/>
            <p:cNvSpPr>
              <a:spLocks noChangeArrowheads="1"/>
            </p:cNvSpPr>
            <p:nvPr/>
          </p:nvSpPr>
          <p:spPr bwMode="auto">
            <a:xfrm rot="-10656844">
              <a:off x="4286" y="2448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75" name="AutoShape 65"/>
            <p:cNvSpPr>
              <a:spLocks noChangeArrowheads="1"/>
            </p:cNvSpPr>
            <p:nvPr/>
          </p:nvSpPr>
          <p:spPr bwMode="auto">
            <a:xfrm rot="81984">
              <a:off x="3470" y="912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76" name="AutoShape 66"/>
            <p:cNvSpPr>
              <a:spLocks noChangeArrowheads="1"/>
            </p:cNvSpPr>
            <p:nvPr/>
          </p:nvSpPr>
          <p:spPr bwMode="auto">
            <a:xfrm rot="-10656844">
              <a:off x="5246" y="1584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77" name="AutoShape 67"/>
            <p:cNvSpPr>
              <a:spLocks noChangeArrowheads="1"/>
            </p:cNvSpPr>
            <p:nvPr/>
          </p:nvSpPr>
          <p:spPr bwMode="auto">
            <a:xfrm rot="-10656844">
              <a:off x="4478" y="3024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3078" name="AutoShape 68"/>
            <p:cNvSpPr>
              <a:spLocks noChangeArrowheads="1"/>
            </p:cNvSpPr>
            <p:nvPr/>
          </p:nvSpPr>
          <p:spPr bwMode="auto">
            <a:xfrm rot="-10656844">
              <a:off x="1934" y="2448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43013" name="Text Box 69"/>
          <p:cNvSpPr txBox="1">
            <a:spLocks noChangeArrowheads="1"/>
          </p:cNvSpPr>
          <p:nvPr/>
        </p:nvSpPr>
        <p:spPr bwMode="auto">
          <a:xfrm>
            <a:off x="283633" y="317501"/>
            <a:ext cx="3561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FFFFFF"/>
                </a:solidFill>
                <a:latin typeface="Futura Book" pitchFamily="34" charset="0"/>
              </a:rPr>
              <a:t>Timing Assessment</a:t>
            </a:r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593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>
                <a:latin typeface="Arial" pitchFamily="34" charset="0"/>
                <a:cs typeface="Arial" pitchFamily="34" charset="0"/>
              </a:rPr>
              <a:t>Contraindications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Severe aortic insufficiency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Abdominal or thoracic aortic aneurysm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Severe calcific aorta-iliac disease or peripheral vascular disease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Sheathless insertion with severe obesity, scarring of the groin</a:t>
            </a:r>
          </a:p>
        </p:txBody>
      </p:sp>
    </p:spTree>
    <p:extLst>
      <p:ext uri="{BB962C8B-B14F-4D97-AF65-F5344CB8AC3E}">
        <p14:creationId xmlns:p14="http://schemas.microsoft.com/office/powerpoint/2010/main" val="52120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6083" name="Rectangle 2"/>
          <p:cNvSpPr>
            <a:spLocks noChangeArrowheads="1"/>
          </p:cNvSpPr>
          <p:nvPr/>
        </p:nvSpPr>
        <p:spPr bwMode="auto">
          <a:xfrm>
            <a:off x="446618" y="4926014"/>
            <a:ext cx="41809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A = One complete cardiac cycle</a:t>
            </a:r>
            <a:endParaRPr lang="en-US" altLang="en-US" sz="1600">
              <a:latin typeface="Futura Book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B = Unassisted aortic end diastolic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C = Unassisted systolic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D = Diastolic Augmentation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E = Reduced aortic end diastolic pressure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FFFFFF"/>
                </a:solidFill>
                <a:latin typeface="Futura Book" pitchFamily="34" charset="0"/>
              </a:rPr>
              <a:t>F = Reduced systolic pressure</a:t>
            </a:r>
          </a:p>
        </p:txBody>
      </p:sp>
      <p:grpSp>
        <p:nvGrpSpPr>
          <p:cNvPr id="46084" name="Group 3"/>
          <p:cNvGrpSpPr>
            <a:grpSpLocks/>
          </p:cNvGrpSpPr>
          <p:nvPr/>
        </p:nvGrpSpPr>
        <p:grpSpPr bwMode="auto">
          <a:xfrm>
            <a:off x="1325034" y="685800"/>
            <a:ext cx="9567334" cy="5186363"/>
            <a:chOff x="1048" y="336"/>
            <a:chExt cx="4520" cy="3267"/>
          </a:xfrm>
        </p:grpSpPr>
        <p:sp>
          <p:nvSpPr>
            <p:cNvPr id="46086" name="Line 4"/>
            <p:cNvSpPr>
              <a:spLocks noChangeShapeType="1"/>
            </p:cNvSpPr>
            <p:nvPr/>
          </p:nvSpPr>
          <p:spPr bwMode="auto">
            <a:xfrm>
              <a:off x="1731" y="894"/>
              <a:ext cx="0" cy="1732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87" name="Line 5"/>
            <p:cNvSpPr>
              <a:spLocks noChangeShapeType="1"/>
            </p:cNvSpPr>
            <p:nvPr/>
          </p:nvSpPr>
          <p:spPr bwMode="auto">
            <a:xfrm>
              <a:off x="1738" y="894"/>
              <a:ext cx="122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88" name="Line 6"/>
            <p:cNvSpPr>
              <a:spLocks noChangeShapeType="1"/>
            </p:cNvSpPr>
            <p:nvPr/>
          </p:nvSpPr>
          <p:spPr bwMode="auto">
            <a:xfrm>
              <a:off x="2583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89" name="Line 7"/>
            <p:cNvSpPr>
              <a:spLocks noChangeShapeType="1"/>
            </p:cNvSpPr>
            <p:nvPr/>
          </p:nvSpPr>
          <p:spPr bwMode="auto">
            <a:xfrm flipH="1">
              <a:off x="1853" y="2788"/>
              <a:ext cx="2768" cy="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0" name="Line 8"/>
            <p:cNvSpPr>
              <a:spLocks noChangeShapeType="1"/>
            </p:cNvSpPr>
            <p:nvPr/>
          </p:nvSpPr>
          <p:spPr bwMode="auto">
            <a:xfrm>
              <a:off x="2091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1" name="Line 9"/>
            <p:cNvSpPr>
              <a:spLocks noChangeShapeType="1"/>
            </p:cNvSpPr>
            <p:nvPr/>
          </p:nvSpPr>
          <p:spPr bwMode="auto">
            <a:xfrm>
              <a:off x="1738" y="1764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2" name="Line 10"/>
            <p:cNvSpPr>
              <a:spLocks noChangeShapeType="1"/>
            </p:cNvSpPr>
            <p:nvPr/>
          </p:nvSpPr>
          <p:spPr bwMode="auto">
            <a:xfrm>
              <a:off x="1731" y="2626"/>
              <a:ext cx="144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3" name="Freeform 11"/>
            <p:cNvSpPr>
              <a:spLocks/>
            </p:cNvSpPr>
            <p:nvPr/>
          </p:nvSpPr>
          <p:spPr bwMode="auto">
            <a:xfrm>
              <a:off x="1904" y="804"/>
              <a:ext cx="3664" cy="2391"/>
            </a:xfrm>
            <a:custGeom>
              <a:avLst/>
              <a:gdLst>
                <a:gd name="T0" fmla="*/ 0 w 3664"/>
                <a:gd name="T1" fmla="*/ 1765 h 2391"/>
                <a:gd name="T2" fmla="*/ 72 w 3664"/>
                <a:gd name="T3" fmla="*/ 1822 h 2391"/>
                <a:gd name="T4" fmla="*/ 123 w 3664"/>
                <a:gd name="T5" fmla="*/ 1830 h 2391"/>
                <a:gd name="T6" fmla="*/ 180 w 3664"/>
                <a:gd name="T7" fmla="*/ 1805 h 2391"/>
                <a:gd name="T8" fmla="*/ 224 w 3664"/>
                <a:gd name="T9" fmla="*/ 1757 h 2391"/>
                <a:gd name="T10" fmla="*/ 275 w 3664"/>
                <a:gd name="T11" fmla="*/ 1643 h 2391"/>
                <a:gd name="T12" fmla="*/ 368 w 3664"/>
                <a:gd name="T13" fmla="*/ 1383 h 2391"/>
                <a:gd name="T14" fmla="*/ 427 w 3664"/>
                <a:gd name="T15" fmla="*/ 1090 h 2391"/>
                <a:gd name="T16" fmla="*/ 455 w 3664"/>
                <a:gd name="T17" fmla="*/ 854 h 2391"/>
                <a:gd name="T18" fmla="*/ 476 w 3664"/>
                <a:gd name="T19" fmla="*/ 740 h 2391"/>
                <a:gd name="T20" fmla="*/ 492 w 3664"/>
                <a:gd name="T21" fmla="*/ 675 h 2391"/>
                <a:gd name="T22" fmla="*/ 549 w 3664"/>
                <a:gd name="T23" fmla="*/ 578 h 2391"/>
                <a:gd name="T24" fmla="*/ 578 w 3664"/>
                <a:gd name="T25" fmla="*/ 545 h 2391"/>
                <a:gd name="T26" fmla="*/ 614 w 3664"/>
                <a:gd name="T27" fmla="*/ 529 h 2391"/>
                <a:gd name="T28" fmla="*/ 643 w 3664"/>
                <a:gd name="T29" fmla="*/ 537 h 2391"/>
                <a:gd name="T30" fmla="*/ 658 w 3664"/>
                <a:gd name="T31" fmla="*/ 537 h 2391"/>
                <a:gd name="T32" fmla="*/ 708 w 3664"/>
                <a:gd name="T33" fmla="*/ 594 h 2391"/>
                <a:gd name="T34" fmla="*/ 744 w 3664"/>
                <a:gd name="T35" fmla="*/ 692 h 2391"/>
                <a:gd name="T36" fmla="*/ 940 w 3664"/>
                <a:gd name="T37" fmla="*/ 1261 h 2391"/>
                <a:gd name="T38" fmla="*/ 968 w 3664"/>
                <a:gd name="T39" fmla="*/ 1309 h 2391"/>
                <a:gd name="T40" fmla="*/ 997 w 3664"/>
                <a:gd name="T41" fmla="*/ 1318 h 2391"/>
                <a:gd name="T42" fmla="*/ 1033 w 3664"/>
                <a:gd name="T43" fmla="*/ 1301 h 2391"/>
                <a:gd name="T44" fmla="*/ 1243 w 3664"/>
                <a:gd name="T45" fmla="*/ 773 h 2391"/>
                <a:gd name="T46" fmla="*/ 1388 w 3664"/>
                <a:gd name="T47" fmla="*/ 342 h 2391"/>
                <a:gd name="T48" fmla="*/ 1489 w 3664"/>
                <a:gd name="T49" fmla="*/ 123 h 2391"/>
                <a:gd name="T50" fmla="*/ 1524 w 3664"/>
                <a:gd name="T51" fmla="*/ 66 h 2391"/>
                <a:gd name="T52" fmla="*/ 1561 w 3664"/>
                <a:gd name="T53" fmla="*/ 33 h 2391"/>
                <a:gd name="T54" fmla="*/ 1626 w 3664"/>
                <a:gd name="T55" fmla="*/ 0 h 2391"/>
                <a:gd name="T56" fmla="*/ 1648 w 3664"/>
                <a:gd name="T57" fmla="*/ 9 h 2391"/>
                <a:gd name="T58" fmla="*/ 1727 w 3664"/>
                <a:gd name="T59" fmla="*/ 33 h 2391"/>
                <a:gd name="T60" fmla="*/ 1771 w 3664"/>
                <a:gd name="T61" fmla="*/ 74 h 2391"/>
                <a:gd name="T62" fmla="*/ 1814 w 3664"/>
                <a:gd name="T63" fmla="*/ 123 h 2391"/>
                <a:gd name="T64" fmla="*/ 1865 w 3664"/>
                <a:gd name="T65" fmla="*/ 212 h 2391"/>
                <a:gd name="T66" fmla="*/ 1923 w 3664"/>
                <a:gd name="T67" fmla="*/ 350 h 2391"/>
                <a:gd name="T68" fmla="*/ 2002 w 3664"/>
                <a:gd name="T69" fmla="*/ 594 h 2391"/>
                <a:gd name="T70" fmla="*/ 2096 w 3664"/>
                <a:gd name="T71" fmla="*/ 944 h 2391"/>
                <a:gd name="T72" fmla="*/ 2197 w 3664"/>
                <a:gd name="T73" fmla="*/ 1472 h 2391"/>
                <a:gd name="T74" fmla="*/ 2262 w 3664"/>
                <a:gd name="T75" fmla="*/ 1537 h 2391"/>
                <a:gd name="T76" fmla="*/ 2313 w 3664"/>
                <a:gd name="T77" fmla="*/ 1627 h 2391"/>
                <a:gd name="T78" fmla="*/ 2356 w 3664"/>
                <a:gd name="T79" fmla="*/ 1805 h 2391"/>
                <a:gd name="T80" fmla="*/ 2421 w 3664"/>
                <a:gd name="T81" fmla="*/ 2057 h 2391"/>
                <a:gd name="T82" fmla="*/ 2479 w 3664"/>
                <a:gd name="T83" fmla="*/ 2244 h 2391"/>
                <a:gd name="T84" fmla="*/ 2522 w 3664"/>
                <a:gd name="T85" fmla="*/ 2334 h 2391"/>
                <a:gd name="T86" fmla="*/ 2588 w 3664"/>
                <a:gd name="T87" fmla="*/ 2366 h 2391"/>
                <a:gd name="T88" fmla="*/ 2630 w 3664"/>
                <a:gd name="T89" fmla="*/ 2391 h 2391"/>
                <a:gd name="T90" fmla="*/ 2696 w 3664"/>
                <a:gd name="T91" fmla="*/ 2366 h 2391"/>
                <a:gd name="T92" fmla="*/ 2775 w 3664"/>
                <a:gd name="T93" fmla="*/ 2301 h 2391"/>
                <a:gd name="T94" fmla="*/ 2862 w 3664"/>
                <a:gd name="T95" fmla="*/ 2179 h 2391"/>
                <a:gd name="T96" fmla="*/ 2956 w 3664"/>
                <a:gd name="T97" fmla="*/ 1919 h 2391"/>
                <a:gd name="T98" fmla="*/ 3172 w 3664"/>
                <a:gd name="T99" fmla="*/ 1301 h 2391"/>
                <a:gd name="T100" fmla="*/ 3223 w 3664"/>
                <a:gd name="T101" fmla="*/ 1139 h 2391"/>
                <a:gd name="T102" fmla="*/ 3295 w 3664"/>
                <a:gd name="T103" fmla="*/ 1017 h 2391"/>
                <a:gd name="T104" fmla="*/ 3361 w 3664"/>
                <a:gd name="T105" fmla="*/ 944 h 2391"/>
                <a:gd name="T106" fmla="*/ 3426 w 3664"/>
                <a:gd name="T107" fmla="*/ 919 h 2391"/>
                <a:gd name="T108" fmla="*/ 3484 w 3664"/>
                <a:gd name="T109" fmla="*/ 935 h 2391"/>
                <a:gd name="T110" fmla="*/ 3541 w 3664"/>
                <a:gd name="T111" fmla="*/ 1025 h 2391"/>
                <a:gd name="T112" fmla="*/ 3664 w 3664"/>
                <a:gd name="T113" fmla="*/ 1448 h 23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64"/>
                <a:gd name="T172" fmla="*/ 0 h 2391"/>
                <a:gd name="T173" fmla="*/ 3664 w 3664"/>
                <a:gd name="T174" fmla="*/ 2391 h 23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64" h="2391">
                  <a:moveTo>
                    <a:pt x="0" y="1765"/>
                  </a:moveTo>
                  <a:lnTo>
                    <a:pt x="72" y="1822"/>
                  </a:lnTo>
                  <a:lnTo>
                    <a:pt x="123" y="1830"/>
                  </a:lnTo>
                  <a:lnTo>
                    <a:pt x="180" y="1805"/>
                  </a:lnTo>
                  <a:lnTo>
                    <a:pt x="224" y="1757"/>
                  </a:lnTo>
                  <a:lnTo>
                    <a:pt x="275" y="1643"/>
                  </a:lnTo>
                  <a:lnTo>
                    <a:pt x="368" y="1383"/>
                  </a:lnTo>
                  <a:lnTo>
                    <a:pt x="427" y="1090"/>
                  </a:lnTo>
                  <a:lnTo>
                    <a:pt x="455" y="854"/>
                  </a:lnTo>
                  <a:lnTo>
                    <a:pt x="476" y="740"/>
                  </a:lnTo>
                  <a:lnTo>
                    <a:pt x="492" y="675"/>
                  </a:lnTo>
                  <a:lnTo>
                    <a:pt x="549" y="578"/>
                  </a:lnTo>
                  <a:lnTo>
                    <a:pt x="578" y="545"/>
                  </a:lnTo>
                  <a:lnTo>
                    <a:pt x="614" y="529"/>
                  </a:lnTo>
                  <a:lnTo>
                    <a:pt x="643" y="537"/>
                  </a:lnTo>
                  <a:lnTo>
                    <a:pt x="658" y="537"/>
                  </a:lnTo>
                  <a:lnTo>
                    <a:pt x="708" y="594"/>
                  </a:lnTo>
                  <a:lnTo>
                    <a:pt x="744" y="692"/>
                  </a:lnTo>
                  <a:lnTo>
                    <a:pt x="940" y="1261"/>
                  </a:lnTo>
                  <a:lnTo>
                    <a:pt x="968" y="1309"/>
                  </a:lnTo>
                  <a:lnTo>
                    <a:pt x="997" y="1318"/>
                  </a:lnTo>
                  <a:lnTo>
                    <a:pt x="1033" y="1301"/>
                  </a:lnTo>
                  <a:lnTo>
                    <a:pt x="1243" y="773"/>
                  </a:lnTo>
                  <a:lnTo>
                    <a:pt x="1388" y="342"/>
                  </a:lnTo>
                  <a:lnTo>
                    <a:pt x="1489" y="123"/>
                  </a:lnTo>
                  <a:lnTo>
                    <a:pt x="1524" y="66"/>
                  </a:lnTo>
                  <a:lnTo>
                    <a:pt x="1561" y="33"/>
                  </a:lnTo>
                  <a:lnTo>
                    <a:pt x="1626" y="0"/>
                  </a:lnTo>
                  <a:lnTo>
                    <a:pt x="1648" y="9"/>
                  </a:lnTo>
                  <a:lnTo>
                    <a:pt x="1727" y="33"/>
                  </a:lnTo>
                  <a:lnTo>
                    <a:pt x="1771" y="74"/>
                  </a:lnTo>
                  <a:lnTo>
                    <a:pt x="1814" y="123"/>
                  </a:lnTo>
                  <a:lnTo>
                    <a:pt x="1865" y="212"/>
                  </a:lnTo>
                  <a:lnTo>
                    <a:pt x="1923" y="350"/>
                  </a:lnTo>
                  <a:lnTo>
                    <a:pt x="2002" y="594"/>
                  </a:lnTo>
                  <a:lnTo>
                    <a:pt x="2096" y="944"/>
                  </a:lnTo>
                  <a:lnTo>
                    <a:pt x="2197" y="1472"/>
                  </a:lnTo>
                  <a:lnTo>
                    <a:pt x="2262" y="1537"/>
                  </a:lnTo>
                  <a:lnTo>
                    <a:pt x="2313" y="1627"/>
                  </a:lnTo>
                  <a:lnTo>
                    <a:pt x="2356" y="1805"/>
                  </a:lnTo>
                  <a:lnTo>
                    <a:pt x="2421" y="2057"/>
                  </a:lnTo>
                  <a:lnTo>
                    <a:pt x="2479" y="2244"/>
                  </a:lnTo>
                  <a:lnTo>
                    <a:pt x="2522" y="2334"/>
                  </a:lnTo>
                  <a:lnTo>
                    <a:pt x="2588" y="2366"/>
                  </a:lnTo>
                  <a:lnTo>
                    <a:pt x="2630" y="2391"/>
                  </a:lnTo>
                  <a:lnTo>
                    <a:pt x="2696" y="2366"/>
                  </a:lnTo>
                  <a:lnTo>
                    <a:pt x="2775" y="2301"/>
                  </a:lnTo>
                  <a:lnTo>
                    <a:pt x="2862" y="2179"/>
                  </a:lnTo>
                  <a:lnTo>
                    <a:pt x="2956" y="1919"/>
                  </a:lnTo>
                  <a:lnTo>
                    <a:pt x="3172" y="1301"/>
                  </a:lnTo>
                  <a:lnTo>
                    <a:pt x="3223" y="1139"/>
                  </a:lnTo>
                  <a:lnTo>
                    <a:pt x="3295" y="1017"/>
                  </a:lnTo>
                  <a:lnTo>
                    <a:pt x="3361" y="944"/>
                  </a:lnTo>
                  <a:lnTo>
                    <a:pt x="3426" y="919"/>
                  </a:lnTo>
                  <a:lnTo>
                    <a:pt x="3484" y="935"/>
                  </a:lnTo>
                  <a:lnTo>
                    <a:pt x="3541" y="1025"/>
                  </a:lnTo>
                  <a:lnTo>
                    <a:pt x="3664" y="1448"/>
                  </a:lnTo>
                </a:path>
              </a:pathLst>
            </a:custGeom>
            <a:noFill/>
            <a:ln w="523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4" name="Line 12"/>
            <p:cNvSpPr>
              <a:spLocks noChangeShapeType="1"/>
            </p:cNvSpPr>
            <p:nvPr/>
          </p:nvSpPr>
          <p:spPr bwMode="auto">
            <a:xfrm flipV="1">
              <a:off x="1853" y="2674"/>
              <a:ext cx="0" cy="98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5" name="Line 13"/>
            <p:cNvSpPr>
              <a:spLocks noChangeShapeType="1"/>
            </p:cNvSpPr>
            <p:nvPr/>
          </p:nvSpPr>
          <p:spPr bwMode="auto">
            <a:xfrm>
              <a:off x="3234" y="2796"/>
              <a:ext cx="1" cy="13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6" name="Line 14"/>
            <p:cNvSpPr>
              <a:spLocks noChangeShapeType="1"/>
            </p:cNvSpPr>
            <p:nvPr/>
          </p:nvSpPr>
          <p:spPr bwMode="auto">
            <a:xfrm flipV="1">
              <a:off x="4614" y="2658"/>
              <a:ext cx="1" cy="11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7" name="Line 15"/>
            <p:cNvSpPr>
              <a:spLocks noChangeShapeType="1"/>
            </p:cNvSpPr>
            <p:nvPr/>
          </p:nvSpPr>
          <p:spPr bwMode="auto">
            <a:xfrm>
              <a:off x="2807" y="1284"/>
              <a:ext cx="13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8" name="Line 16"/>
            <p:cNvSpPr>
              <a:spLocks noChangeShapeType="1"/>
            </p:cNvSpPr>
            <p:nvPr/>
          </p:nvSpPr>
          <p:spPr bwMode="auto">
            <a:xfrm>
              <a:off x="3038" y="1292"/>
              <a:ext cx="131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099" name="Line 17"/>
            <p:cNvSpPr>
              <a:spLocks noChangeShapeType="1"/>
            </p:cNvSpPr>
            <p:nvPr/>
          </p:nvSpPr>
          <p:spPr bwMode="auto">
            <a:xfrm>
              <a:off x="3269" y="1292"/>
              <a:ext cx="131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0" name="Line 18"/>
            <p:cNvSpPr>
              <a:spLocks noChangeShapeType="1"/>
            </p:cNvSpPr>
            <p:nvPr/>
          </p:nvSpPr>
          <p:spPr bwMode="auto">
            <a:xfrm>
              <a:off x="3494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1" name="Line 19"/>
            <p:cNvSpPr>
              <a:spLocks noChangeShapeType="1"/>
            </p:cNvSpPr>
            <p:nvPr/>
          </p:nvSpPr>
          <p:spPr bwMode="auto">
            <a:xfrm>
              <a:off x="3725" y="1284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2" name="Line 20"/>
            <p:cNvSpPr>
              <a:spLocks noChangeShapeType="1"/>
            </p:cNvSpPr>
            <p:nvPr/>
          </p:nvSpPr>
          <p:spPr bwMode="auto">
            <a:xfrm>
              <a:off x="3956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3" name="Line 21"/>
            <p:cNvSpPr>
              <a:spLocks noChangeShapeType="1"/>
            </p:cNvSpPr>
            <p:nvPr/>
          </p:nvSpPr>
          <p:spPr bwMode="auto">
            <a:xfrm>
              <a:off x="4180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4" name="Line 22"/>
            <p:cNvSpPr>
              <a:spLocks noChangeShapeType="1"/>
            </p:cNvSpPr>
            <p:nvPr/>
          </p:nvSpPr>
          <p:spPr bwMode="auto">
            <a:xfrm>
              <a:off x="4411" y="1292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5" name="Line 23"/>
            <p:cNvSpPr>
              <a:spLocks noChangeShapeType="1"/>
            </p:cNvSpPr>
            <p:nvPr/>
          </p:nvSpPr>
          <p:spPr bwMode="auto">
            <a:xfrm>
              <a:off x="4643" y="1284"/>
              <a:ext cx="130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6" name="Line 24"/>
            <p:cNvSpPr>
              <a:spLocks noChangeShapeType="1"/>
            </p:cNvSpPr>
            <p:nvPr/>
          </p:nvSpPr>
          <p:spPr bwMode="auto">
            <a:xfrm>
              <a:off x="4867" y="1292"/>
              <a:ext cx="13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7" name="Line 25"/>
            <p:cNvSpPr>
              <a:spLocks noChangeShapeType="1"/>
            </p:cNvSpPr>
            <p:nvPr/>
          </p:nvSpPr>
          <p:spPr bwMode="auto">
            <a:xfrm>
              <a:off x="5099" y="1292"/>
              <a:ext cx="12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8" name="Line 26"/>
            <p:cNvSpPr>
              <a:spLocks noChangeShapeType="1"/>
            </p:cNvSpPr>
            <p:nvPr/>
          </p:nvSpPr>
          <p:spPr bwMode="auto">
            <a:xfrm>
              <a:off x="5330" y="1292"/>
              <a:ext cx="12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09" name="Line 27"/>
            <p:cNvSpPr>
              <a:spLocks noChangeShapeType="1"/>
            </p:cNvSpPr>
            <p:nvPr/>
          </p:nvSpPr>
          <p:spPr bwMode="auto">
            <a:xfrm>
              <a:off x="2380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0" name="Line 28"/>
            <p:cNvSpPr>
              <a:spLocks noChangeShapeType="1"/>
            </p:cNvSpPr>
            <p:nvPr/>
          </p:nvSpPr>
          <p:spPr bwMode="auto">
            <a:xfrm>
              <a:off x="2677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1" name="Line 29"/>
            <p:cNvSpPr>
              <a:spLocks noChangeShapeType="1"/>
            </p:cNvSpPr>
            <p:nvPr/>
          </p:nvSpPr>
          <p:spPr bwMode="auto">
            <a:xfrm>
              <a:off x="2966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2" name="Line 30"/>
            <p:cNvSpPr>
              <a:spLocks noChangeShapeType="1"/>
            </p:cNvSpPr>
            <p:nvPr/>
          </p:nvSpPr>
          <p:spPr bwMode="auto">
            <a:xfrm>
              <a:off x="3255" y="2642"/>
              <a:ext cx="196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3" name="Line 31"/>
            <p:cNvSpPr>
              <a:spLocks noChangeShapeType="1"/>
            </p:cNvSpPr>
            <p:nvPr/>
          </p:nvSpPr>
          <p:spPr bwMode="auto">
            <a:xfrm>
              <a:off x="3552" y="2642"/>
              <a:ext cx="18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4" name="Line 32"/>
            <p:cNvSpPr>
              <a:spLocks noChangeShapeType="1"/>
            </p:cNvSpPr>
            <p:nvPr/>
          </p:nvSpPr>
          <p:spPr bwMode="auto">
            <a:xfrm>
              <a:off x="3841" y="2642"/>
              <a:ext cx="187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5" name="Line 33"/>
            <p:cNvSpPr>
              <a:spLocks noChangeShapeType="1"/>
            </p:cNvSpPr>
            <p:nvPr/>
          </p:nvSpPr>
          <p:spPr bwMode="auto">
            <a:xfrm>
              <a:off x="4137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6" name="Line 34"/>
            <p:cNvSpPr>
              <a:spLocks noChangeShapeType="1"/>
            </p:cNvSpPr>
            <p:nvPr/>
          </p:nvSpPr>
          <p:spPr bwMode="auto">
            <a:xfrm>
              <a:off x="4426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7" name="Line 35"/>
            <p:cNvSpPr>
              <a:spLocks noChangeShapeType="1"/>
            </p:cNvSpPr>
            <p:nvPr/>
          </p:nvSpPr>
          <p:spPr bwMode="auto">
            <a:xfrm>
              <a:off x="4715" y="2642"/>
              <a:ext cx="195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8" name="Line 36"/>
            <p:cNvSpPr>
              <a:spLocks noChangeShapeType="1"/>
            </p:cNvSpPr>
            <p:nvPr/>
          </p:nvSpPr>
          <p:spPr bwMode="auto">
            <a:xfrm>
              <a:off x="5011" y="2642"/>
              <a:ext cx="188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19" name="Line 37"/>
            <p:cNvSpPr>
              <a:spLocks noChangeShapeType="1"/>
            </p:cNvSpPr>
            <p:nvPr/>
          </p:nvSpPr>
          <p:spPr bwMode="auto">
            <a:xfrm>
              <a:off x="5300" y="2642"/>
              <a:ext cx="189" cy="1"/>
            </a:xfrm>
            <a:prstGeom prst="line">
              <a:avLst/>
            </a:prstGeom>
            <a:noFill/>
            <a:ln w="52388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0" name="Line 38"/>
            <p:cNvSpPr>
              <a:spLocks noChangeShapeType="1"/>
            </p:cNvSpPr>
            <p:nvPr/>
          </p:nvSpPr>
          <p:spPr bwMode="auto">
            <a:xfrm>
              <a:off x="2973" y="2089"/>
              <a:ext cx="65" cy="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1" name="Line 39"/>
            <p:cNvSpPr>
              <a:spLocks noChangeShapeType="1"/>
            </p:cNvSpPr>
            <p:nvPr/>
          </p:nvSpPr>
          <p:spPr bwMode="auto">
            <a:xfrm>
              <a:off x="3038" y="2089"/>
              <a:ext cx="65" cy="41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2" name="Line 40"/>
            <p:cNvSpPr>
              <a:spLocks noChangeShapeType="1"/>
            </p:cNvSpPr>
            <p:nvPr/>
          </p:nvSpPr>
          <p:spPr bwMode="auto">
            <a:xfrm>
              <a:off x="3162" y="2146"/>
              <a:ext cx="93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3" name="Line 41"/>
            <p:cNvSpPr>
              <a:spLocks noChangeShapeType="1"/>
            </p:cNvSpPr>
            <p:nvPr/>
          </p:nvSpPr>
          <p:spPr bwMode="auto">
            <a:xfrm>
              <a:off x="3313" y="2211"/>
              <a:ext cx="94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4" name="Line 42"/>
            <p:cNvSpPr>
              <a:spLocks noChangeShapeType="1"/>
            </p:cNvSpPr>
            <p:nvPr/>
          </p:nvSpPr>
          <p:spPr bwMode="auto">
            <a:xfrm>
              <a:off x="3458" y="2276"/>
              <a:ext cx="86" cy="49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5" name="Line 43"/>
            <p:cNvSpPr>
              <a:spLocks noChangeShapeType="1"/>
            </p:cNvSpPr>
            <p:nvPr/>
          </p:nvSpPr>
          <p:spPr bwMode="auto">
            <a:xfrm>
              <a:off x="3595" y="2349"/>
              <a:ext cx="87" cy="33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6" name="Line 44"/>
            <p:cNvSpPr>
              <a:spLocks noChangeShapeType="1"/>
            </p:cNvSpPr>
            <p:nvPr/>
          </p:nvSpPr>
          <p:spPr bwMode="auto">
            <a:xfrm>
              <a:off x="3725" y="2414"/>
              <a:ext cx="102" cy="41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7" name="Line 45"/>
            <p:cNvSpPr>
              <a:spLocks noChangeShapeType="1"/>
            </p:cNvSpPr>
            <p:nvPr/>
          </p:nvSpPr>
          <p:spPr bwMode="auto">
            <a:xfrm>
              <a:off x="3876" y="2463"/>
              <a:ext cx="87" cy="49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8" name="Line 46"/>
            <p:cNvSpPr>
              <a:spLocks noChangeShapeType="1"/>
            </p:cNvSpPr>
            <p:nvPr/>
          </p:nvSpPr>
          <p:spPr bwMode="auto">
            <a:xfrm>
              <a:off x="4007" y="2536"/>
              <a:ext cx="94" cy="57"/>
            </a:xfrm>
            <a:prstGeom prst="line">
              <a:avLst/>
            </a:prstGeom>
            <a:noFill/>
            <a:ln w="52388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29" name="Line 47"/>
            <p:cNvSpPr>
              <a:spLocks noChangeShapeType="1"/>
            </p:cNvSpPr>
            <p:nvPr/>
          </p:nvSpPr>
          <p:spPr bwMode="auto">
            <a:xfrm>
              <a:off x="4151" y="2601"/>
              <a:ext cx="87" cy="17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6130" name="Line 48"/>
            <p:cNvSpPr>
              <a:spLocks noChangeShapeType="1"/>
            </p:cNvSpPr>
            <p:nvPr/>
          </p:nvSpPr>
          <p:spPr bwMode="auto">
            <a:xfrm flipV="1">
              <a:off x="4455" y="2561"/>
              <a:ext cx="137" cy="65"/>
            </a:xfrm>
            <a:prstGeom prst="line">
              <a:avLst/>
            </a:prstGeom>
            <a:noFill/>
            <a:ln w="38100">
              <a:solidFill>
                <a:srgbClr val="F5C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41041" name="Rectangle 49"/>
            <p:cNvSpPr>
              <a:spLocks noChangeArrowheads="1"/>
            </p:cNvSpPr>
            <p:nvPr/>
          </p:nvSpPr>
          <p:spPr bwMode="auto">
            <a:xfrm>
              <a:off x="3038" y="336"/>
              <a:ext cx="102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Increased Coronary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Artery Perfusion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2" name="Rectangle 50"/>
            <p:cNvSpPr>
              <a:spLocks noChangeArrowheads="1"/>
            </p:cNvSpPr>
            <p:nvPr/>
          </p:nvSpPr>
          <p:spPr bwMode="auto">
            <a:xfrm>
              <a:off x="1048" y="1487"/>
              <a:ext cx="19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mm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Hg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3" name="Rectangle 51"/>
            <p:cNvSpPr>
              <a:spLocks noChangeArrowheads="1"/>
            </p:cNvSpPr>
            <p:nvPr/>
          </p:nvSpPr>
          <p:spPr bwMode="auto">
            <a:xfrm>
              <a:off x="2454" y="979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C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4" name="Rectangle 52"/>
            <p:cNvSpPr>
              <a:spLocks noChangeArrowheads="1"/>
            </p:cNvSpPr>
            <p:nvPr/>
          </p:nvSpPr>
          <p:spPr bwMode="auto">
            <a:xfrm>
              <a:off x="3518" y="1008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D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5" name="Rectangle 53"/>
            <p:cNvSpPr>
              <a:spLocks noChangeArrowheads="1"/>
            </p:cNvSpPr>
            <p:nvPr/>
          </p:nvSpPr>
          <p:spPr bwMode="auto">
            <a:xfrm>
              <a:off x="3177" y="2967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A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6" name="Rectangle 54"/>
            <p:cNvSpPr>
              <a:spLocks noChangeArrowheads="1"/>
            </p:cNvSpPr>
            <p:nvPr/>
          </p:nvSpPr>
          <p:spPr bwMode="auto">
            <a:xfrm>
              <a:off x="4319" y="2275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B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7" name="Rectangle 55"/>
            <p:cNvSpPr>
              <a:spLocks noChangeArrowheads="1"/>
            </p:cNvSpPr>
            <p:nvPr/>
          </p:nvSpPr>
          <p:spPr bwMode="auto">
            <a:xfrm>
              <a:off x="4507" y="2851"/>
              <a:ext cx="7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8" name="Rectangle 56"/>
            <p:cNvSpPr>
              <a:spLocks noChangeArrowheads="1"/>
            </p:cNvSpPr>
            <p:nvPr/>
          </p:nvSpPr>
          <p:spPr bwMode="auto">
            <a:xfrm>
              <a:off x="5294" y="1411"/>
              <a:ext cx="6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F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49" name="Rectangle 57"/>
            <p:cNvSpPr>
              <a:spLocks noChangeArrowheads="1"/>
            </p:cNvSpPr>
            <p:nvPr/>
          </p:nvSpPr>
          <p:spPr bwMode="auto">
            <a:xfrm>
              <a:off x="4047" y="3254"/>
              <a:ext cx="106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Reduced Myocardial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O</a:t>
              </a:r>
              <a:r>
                <a:rPr lang="en-US" b="1" baseline="-25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2</a:t>
              </a: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 Demand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140" name="Freeform 58"/>
            <p:cNvSpPr>
              <a:spLocks/>
            </p:cNvSpPr>
            <p:nvPr/>
          </p:nvSpPr>
          <p:spPr bwMode="auto">
            <a:xfrm>
              <a:off x="4310" y="2634"/>
              <a:ext cx="94" cy="8"/>
            </a:xfrm>
            <a:custGeom>
              <a:avLst/>
              <a:gdLst>
                <a:gd name="T0" fmla="*/ 0 w 106"/>
                <a:gd name="T1" fmla="*/ 0 h 8"/>
                <a:gd name="T2" fmla="*/ 19 w 106"/>
                <a:gd name="T3" fmla="*/ 8 h 8"/>
                <a:gd name="T4" fmla="*/ 41 w 106"/>
                <a:gd name="T5" fmla="*/ 8 h 8"/>
                <a:gd name="T6" fmla="*/ 0 60000 65536"/>
                <a:gd name="T7" fmla="*/ 0 60000 65536"/>
                <a:gd name="T8" fmla="*/ 0 60000 65536"/>
                <a:gd name="T9" fmla="*/ 0 w 106"/>
                <a:gd name="T10" fmla="*/ 0 h 8"/>
                <a:gd name="T11" fmla="*/ 106 w 106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" h="8">
                  <a:moveTo>
                    <a:pt x="0" y="0"/>
                  </a:moveTo>
                  <a:lnTo>
                    <a:pt x="49" y="8"/>
                  </a:lnTo>
                  <a:lnTo>
                    <a:pt x="106" y="8"/>
                  </a:lnTo>
                </a:path>
              </a:pathLst>
            </a:custGeom>
            <a:noFill/>
            <a:ln w="38100">
              <a:solidFill>
                <a:srgbClr val="F5C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41051" name="Rectangle 59"/>
            <p:cNvSpPr>
              <a:spLocks noChangeArrowheads="1"/>
            </p:cNvSpPr>
            <p:nvPr/>
          </p:nvSpPr>
          <p:spPr bwMode="auto">
            <a:xfrm>
              <a:off x="1392" y="805"/>
              <a:ext cx="18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120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2" name="Rectangle 60"/>
            <p:cNvSpPr>
              <a:spLocks noChangeArrowheads="1"/>
            </p:cNvSpPr>
            <p:nvPr/>
          </p:nvSpPr>
          <p:spPr bwMode="auto">
            <a:xfrm>
              <a:off x="1392" y="1675"/>
              <a:ext cx="18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100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3" name="Rectangle 61"/>
            <p:cNvSpPr>
              <a:spLocks noChangeArrowheads="1"/>
            </p:cNvSpPr>
            <p:nvPr/>
          </p:nvSpPr>
          <p:spPr bwMode="auto">
            <a:xfrm>
              <a:off x="1440" y="2545"/>
              <a:ext cx="12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80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1054" name="Rectangle 62"/>
            <p:cNvSpPr>
              <a:spLocks noChangeArrowheads="1"/>
            </p:cNvSpPr>
            <p:nvPr/>
          </p:nvSpPr>
          <p:spPr bwMode="auto">
            <a:xfrm>
              <a:off x="1974" y="2275"/>
              <a:ext cx="79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utura Book" pitchFamily="34" charset="0"/>
                </a:rPr>
                <a:t>B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145" name="AutoShape 63"/>
            <p:cNvSpPr>
              <a:spLocks noChangeArrowheads="1"/>
            </p:cNvSpPr>
            <p:nvPr/>
          </p:nvSpPr>
          <p:spPr bwMode="auto">
            <a:xfrm rot="-10656844">
              <a:off x="2414" y="1152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6146" name="AutoShape 64"/>
            <p:cNvSpPr>
              <a:spLocks noChangeArrowheads="1"/>
            </p:cNvSpPr>
            <p:nvPr/>
          </p:nvSpPr>
          <p:spPr bwMode="auto">
            <a:xfrm rot="-10656844">
              <a:off x="4286" y="2448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6147" name="AutoShape 65"/>
            <p:cNvSpPr>
              <a:spLocks noChangeArrowheads="1"/>
            </p:cNvSpPr>
            <p:nvPr/>
          </p:nvSpPr>
          <p:spPr bwMode="auto">
            <a:xfrm rot="81984">
              <a:off x="3470" y="912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6148" name="AutoShape 66"/>
            <p:cNvSpPr>
              <a:spLocks noChangeArrowheads="1"/>
            </p:cNvSpPr>
            <p:nvPr/>
          </p:nvSpPr>
          <p:spPr bwMode="auto">
            <a:xfrm rot="-10656844">
              <a:off x="5246" y="1584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6149" name="AutoShape 67"/>
            <p:cNvSpPr>
              <a:spLocks noChangeArrowheads="1"/>
            </p:cNvSpPr>
            <p:nvPr/>
          </p:nvSpPr>
          <p:spPr bwMode="auto">
            <a:xfrm rot="-10656844">
              <a:off x="4478" y="3024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6150" name="AutoShape 68"/>
            <p:cNvSpPr>
              <a:spLocks noChangeArrowheads="1"/>
            </p:cNvSpPr>
            <p:nvPr/>
          </p:nvSpPr>
          <p:spPr bwMode="auto">
            <a:xfrm rot="-10656844">
              <a:off x="1934" y="2448"/>
              <a:ext cx="144" cy="96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46085" name="Text Box 69"/>
          <p:cNvSpPr txBox="1">
            <a:spLocks noChangeArrowheads="1"/>
          </p:cNvSpPr>
          <p:nvPr/>
        </p:nvSpPr>
        <p:spPr bwMode="auto">
          <a:xfrm>
            <a:off x="283633" y="317501"/>
            <a:ext cx="3561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u="sng">
                <a:solidFill>
                  <a:srgbClr val="FFFFFF"/>
                </a:solidFill>
                <a:latin typeface="Futura Book" pitchFamily="34" charset="0"/>
              </a:rPr>
              <a:t>Timing Assessment</a:t>
            </a:r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38918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5570" name="Rectangle 2"/>
          <p:cNvSpPr>
            <a:spLocks noChangeArrowheads="1"/>
          </p:cNvSpPr>
          <p:nvPr/>
        </p:nvSpPr>
        <p:spPr bwMode="auto">
          <a:xfrm>
            <a:off x="3551525" y="490539"/>
            <a:ext cx="530273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n-US" sz="31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Timing Errors - Early Inflation</a:t>
            </a: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8132" name="Group 17"/>
          <p:cNvGrpSpPr>
            <a:grpSpLocks/>
          </p:cNvGrpSpPr>
          <p:nvPr/>
        </p:nvGrpSpPr>
        <p:grpSpPr bwMode="auto">
          <a:xfrm>
            <a:off x="368300" y="1316039"/>
            <a:ext cx="10737851" cy="4775160"/>
            <a:chOff x="276225" y="1316038"/>
            <a:chExt cx="8053388" cy="4775160"/>
          </a:xfrm>
        </p:grpSpPr>
        <p:sp>
          <p:nvSpPr>
            <p:cNvPr id="365572" name="Rectangle 4"/>
            <p:cNvSpPr>
              <a:spLocks noChangeArrowheads="1"/>
            </p:cNvSpPr>
            <p:nvPr/>
          </p:nvSpPr>
          <p:spPr bwMode="auto">
            <a:xfrm>
              <a:off x="7412944" y="2671763"/>
              <a:ext cx="674463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5573" name="Rectangle 5"/>
            <p:cNvSpPr>
              <a:spLocks noChangeArrowheads="1"/>
            </p:cNvSpPr>
            <p:nvPr/>
          </p:nvSpPr>
          <p:spPr bwMode="auto">
            <a:xfrm>
              <a:off x="5970955" y="1316038"/>
              <a:ext cx="1196240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Augmentation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5574" name="Rectangle 6"/>
            <p:cNvSpPr>
              <a:spLocks noChangeArrowheads="1"/>
            </p:cNvSpPr>
            <p:nvPr/>
          </p:nvSpPr>
          <p:spPr bwMode="auto">
            <a:xfrm>
              <a:off x="6006268" y="5537200"/>
              <a:ext cx="1649490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Aortic End-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Diastolic 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5575" name="Rectangle 7"/>
            <p:cNvSpPr>
              <a:spLocks noChangeArrowheads="1"/>
            </p:cNvSpPr>
            <p:nvPr/>
          </p:nvSpPr>
          <p:spPr bwMode="auto">
            <a:xfrm>
              <a:off x="5217424" y="1987550"/>
              <a:ext cx="922127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Unassisted </a:t>
              </a:r>
            </a:p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137" name="Rectangle 8"/>
            <p:cNvSpPr>
              <a:spLocks noChangeArrowheads="1"/>
            </p:cNvSpPr>
            <p:nvPr/>
          </p:nvSpPr>
          <p:spPr bwMode="auto">
            <a:xfrm>
              <a:off x="6189105" y="1987550"/>
              <a:ext cx="115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0000"/>
                  </a:solidFill>
                </a:rPr>
                <a:t>  </a:t>
              </a:r>
              <a:endParaRPr lang="en-US" altLang="en-US" sz="2400"/>
            </a:p>
          </p:txBody>
        </p:sp>
        <p:sp>
          <p:nvSpPr>
            <p:cNvPr id="48138" name="Rectangle 9"/>
            <p:cNvSpPr>
              <a:spLocks noChangeArrowheads="1"/>
            </p:cNvSpPr>
            <p:nvPr/>
          </p:nvSpPr>
          <p:spPr bwMode="auto">
            <a:xfrm>
              <a:off x="6165292" y="1962150"/>
              <a:ext cx="115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FF"/>
                  </a:solidFill>
                </a:rPr>
                <a:t>  </a:t>
              </a:r>
              <a:endParaRPr lang="en-US" altLang="en-US" sz="2400"/>
            </a:p>
          </p:txBody>
        </p:sp>
        <p:sp>
          <p:nvSpPr>
            <p:cNvPr id="48139" name="Freeform 10"/>
            <p:cNvSpPr>
              <a:spLocks/>
            </p:cNvSpPr>
            <p:nvPr/>
          </p:nvSpPr>
          <p:spPr bwMode="auto">
            <a:xfrm>
              <a:off x="4657725" y="2528888"/>
              <a:ext cx="3671888" cy="2608262"/>
            </a:xfrm>
            <a:custGeom>
              <a:avLst/>
              <a:gdLst>
                <a:gd name="T0" fmla="*/ 0 w 2602"/>
                <a:gd name="T1" fmla="*/ 2147483646 h 1643"/>
                <a:gd name="T2" fmla="*/ 2147483646 w 2602"/>
                <a:gd name="T3" fmla="*/ 2147483646 h 1643"/>
                <a:gd name="T4" fmla="*/ 2147483646 w 2602"/>
                <a:gd name="T5" fmla="*/ 2147483646 h 1643"/>
                <a:gd name="T6" fmla="*/ 2147483646 w 2602"/>
                <a:gd name="T7" fmla="*/ 2147483646 h 1643"/>
                <a:gd name="T8" fmla="*/ 2147483646 w 2602"/>
                <a:gd name="T9" fmla="*/ 2147483646 h 1643"/>
                <a:gd name="T10" fmla="*/ 2147483646 w 2602"/>
                <a:gd name="T11" fmla="*/ 2147483646 h 1643"/>
                <a:gd name="T12" fmla="*/ 2147483646 w 2602"/>
                <a:gd name="T13" fmla="*/ 2147483646 h 1643"/>
                <a:gd name="T14" fmla="*/ 2147483646 w 2602"/>
                <a:gd name="T15" fmla="*/ 2147483646 h 1643"/>
                <a:gd name="T16" fmla="*/ 2147483646 w 2602"/>
                <a:gd name="T17" fmla="*/ 2147483646 h 1643"/>
                <a:gd name="T18" fmla="*/ 2147483646 w 2602"/>
                <a:gd name="T19" fmla="*/ 2147483646 h 1643"/>
                <a:gd name="T20" fmla="*/ 2147483646 w 2602"/>
                <a:gd name="T21" fmla="*/ 2147483646 h 1643"/>
                <a:gd name="T22" fmla="*/ 2147483646 w 2602"/>
                <a:gd name="T23" fmla="*/ 2147483646 h 1643"/>
                <a:gd name="T24" fmla="*/ 2147483646 w 2602"/>
                <a:gd name="T25" fmla="*/ 2147483646 h 1643"/>
                <a:gd name="T26" fmla="*/ 2147483646 w 2602"/>
                <a:gd name="T27" fmla="*/ 2147483646 h 1643"/>
                <a:gd name="T28" fmla="*/ 2147483646 w 2602"/>
                <a:gd name="T29" fmla="*/ 0 h 1643"/>
                <a:gd name="T30" fmla="*/ 2147483646 w 2602"/>
                <a:gd name="T31" fmla="*/ 0 h 1643"/>
                <a:gd name="T32" fmla="*/ 2147483646 w 2602"/>
                <a:gd name="T33" fmla="*/ 0 h 1643"/>
                <a:gd name="T34" fmla="*/ 2147483646 w 2602"/>
                <a:gd name="T35" fmla="*/ 2147483646 h 1643"/>
                <a:gd name="T36" fmla="*/ 2147483646 w 2602"/>
                <a:gd name="T37" fmla="*/ 2147483646 h 1643"/>
                <a:gd name="T38" fmla="*/ 2147483646 w 2602"/>
                <a:gd name="T39" fmla="*/ 2147483646 h 1643"/>
                <a:gd name="T40" fmla="*/ 2147483646 w 2602"/>
                <a:gd name="T41" fmla="*/ 2147483646 h 1643"/>
                <a:gd name="T42" fmla="*/ 2147483646 w 2602"/>
                <a:gd name="T43" fmla="*/ 2147483646 h 1643"/>
                <a:gd name="T44" fmla="*/ 2147483646 w 2602"/>
                <a:gd name="T45" fmla="*/ 2147483646 h 1643"/>
                <a:gd name="T46" fmla="*/ 2147483646 w 2602"/>
                <a:gd name="T47" fmla="*/ 2147483646 h 1643"/>
                <a:gd name="T48" fmla="*/ 2147483646 w 2602"/>
                <a:gd name="T49" fmla="*/ 2147483646 h 1643"/>
                <a:gd name="T50" fmla="*/ 2147483646 w 2602"/>
                <a:gd name="T51" fmla="*/ 2147483646 h 1643"/>
                <a:gd name="T52" fmla="*/ 2147483646 w 2602"/>
                <a:gd name="T53" fmla="*/ 2147483646 h 1643"/>
                <a:gd name="T54" fmla="*/ 2147483646 w 2602"/>
                <a:gd name="T55" fmla="*/ 2147483646 h 1643"/>
                <a:gd name="T56" fmla="*/ 2147483646 w 2602"/>
                <a:gd name="T57" fmla="*/ 2147483646 h 1643"/>
                <a:gd name="T58" fmla="*/ 2147483646 w 2602"/>
                <a:gd name="T59" fmla="*/ 2147483646 h 1643"/>
                <a:gd name="T60" fmla="*/ 2147483646 w 2602"/>
                <a:gd name="T61" fmla="*/ 2147483646 h 1643"/>
                <a:gd name="T62" fmla="*/ 2147483646 w 2602"/>
                <a:gd name="T63" fmla="*/ 2147483646 h 1643"/>
                <a:gd name="T64" fmla="*/ 2147483646 w 2602"/>
                <a:gd name="T65" fmla="*/ 2147483646 h 1643"/>
                <a:gd name="T66" fmla="*/ 2147483646 w 2602"/>
                <a:gd name="T67" fmla="*/ 2147483646 h 1643"/>
                <a:gd name="T68" fmla="*/ 2147483646 w 2602"/>
                <a:gd name="T69" fmla="*/ 2147483646 h 1643"/>
                <a:gd name="T70" fmla="*/ 2147483646 w 2602"/>
                <a:gd name="T71" fmla="*/ 2147483646 h 1643"/>
                <a:gd name="T72" fmla="*/ 2147483646 w 2602"/>
                <a:gd name="T73" fmla="*/ 2147483646 h 1643"/>
                <a:gd name="T74" fmla="*/ 2147483646 w 2602"/>
                <a:gd name="T75" fmla="*/ 2147483646 h 1643"/>
                <a:gd name="T76" fmla="*/ 2147483646 w 2602"/>
                <a:gd name="T77" fmla="*/ 2147483646 h 1643"/>
                <a:gd name="T78" fmla="*/ 2147483646 w 2602"/>
                <a:gd name="T79" fmla="*/ 2147483646 h 1643"/>
                <a:gd name="T80" fmla="*/ 2147483646 w 2602"/>
                <a:gd name="T81" fmla="*/ 2147483646 h 1643"/>
                <a:gd name="T82" fmla="*/ 2147483646 w 2602"/>
                <a:gd name="T83" fmla="*/ 2147483646 h 1643"/>
                <a:gd name="T84" fmla="*/ 2147483646 w 2602"/>
                <a:gd name="T85" fmla="*/ 2147483646 h 1643"/>
                <a:gd name="T86" fmla="*/ 2147483646 w 2602"/>
                <a:gd name="T87" fmla="*/ 2147483646 h 1643"/>
                <a:gd name="T88" fmla="*/ 2147483646 w 2602"/>
                <a:gd name="T89" fmla="*/ 2147483646 h 1643"/>
                <a:gd name="T90" fmla="*/ 2147483646 w 2602"/>
                <a:gd name="T91" fmla="*/ 2147483646 h 1643"/>
                <a:gd name="T92" fmla="*/ 2147483646 w 2602"/>
                <a:gd name="T93" fmla="*/ 2147483646 h 16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02"/>
                <a:gd name="T142" fmla="*/ 0 h 1643"/>
                <a:gd name="T143" fmla="*/ 2602 w 2602"/>
                <a:gd name="T144" fmla="*/ 1643 h 16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02" h="1643">
                  <a:moveTo>
                    <a:pt x="0" y="1309"/>
                  </a:moveTo>
                  <a:lnTo>
                    <a:pt x="89" y="1326"/>
                  </a:lnTo>
                  <a:lnTo>
                    <a:pt x="179" y="1318"/>
                  </a:lnTo>
                  <a:lnTo>
                    <a:pt x="252" y="1269"/>
                  </a:lnTo>
                  <a:lnTo>
                    <a:pt x="301" y="1204"/>
                  </a:lnTo>
                  <a:lnTo>
                    <a:pt x="390" y="740"/>
                  </a:lnTo>
                  <a:lnTo>
                    <a:pt x="545" y="326"/>
                  </a:lnTo>
                  <a:lnTo>
                    <a:pt x="585" y="261"/>
                  </a:lnTo>
                  <a:lnTo>
                    <a:pt x="659" y="244"/>
                  </a:lnTo>
                  <a:lnTo>
                    <a:pt x="724" y="252"/>
                  </a:lnTo>
                  <a:lnTo>
                    <a:pt x="805" y="277"/>
                  </a:lnTo>
                  <a:lnTo>
                    <a:pt x="862" y="261"/>
                  </a:lnTo>
                  <a:lnTo>
                    <a:pt x="959" y="187"/>
                  </a:lnTo>
                  <a:lnTo>
                    <a:pt x="1065" y="57"/>
                  </a:lnTo>
                  <a:lnTo>
                    <a:pt x="1138" y="0"/>
                  </a:lnTo>
                  <a:lnTo>
                    <a:pt x="1146" y="0"/>
                  </a:lnTo>
                  <a:lnTo>
                    <a:pt x="1236" y="0"/>
                  </a:lnTo>
                  <a:lnTo>
                    <a:pt x="1285" y="49"/>
                  </a:lnTo>
                  <a:lnTo>
                    <a:pt x="1366" y="155"/>
                  </a:lnTo>
                  <a:lnTo>
                    <a:pt x="1407" y="252"/>
                  </a:lnTo>
                  <a:lnTo>
                    <a:pt x="1415" y="448"/>
                  </a:lnTo>
                  <a:lnTo>
                    <a:pt x="1447" y="716"/>
                  </a:lnTo>
                  <a:lnTo>
                    <a:pt x="1472" y="870"/>
                  </a:lnTo>
                  <a:lnTo>
                    <a:pt x="1529" y="1049"/>
                  </a:lnTo>
                  <a:lnTo>
                    <a:pt x="1545" y="1261"/>
                  </a:lnTo>
                  <a:lnTo>
                    <a:pt x="1569" y="1448"/>
                  </a:lnTo>
                  <a:lnTo>
                    <a:pt x="1577" y="1537"/>
                  </a:lnTo>
                  <a:lnTo>
                    <a:pt x="1610" y="1594"/>
                  </a:lnTo>
                  <a:lnTo>
                    <a:pt x="1675" y="1643"/>
                  </a:lnTo>
                  <a:lnTo>
                    <a:pt x="1732" y="1643"/>
                  </a:lnTo>
                  <a:lnTo>
                    <a:pt x="1789" y="1610"/>
                  </a:lnTo>
                  <a:lnTo>
                    <a:pt x="1837" y="1545"/>
                  </a:lnTo>
                  <a:lnTo>
                    <a:pt x="1862" y="1415"/>
                  </a:lnTo>
                  <a:lnTo>
                    <a:pt x="1886" y="1269"/>
                  </a:lnTo>
                  <a:lnTo>
                    <a:pt x="1927" y="1017"/>
                  </a:lnTo>
                  <a:lnTo>
                    <a:pt x="1992" y="781"/>
                  </a:lnTo>
                  <a:lnTo>
                    <a:pt x="2033" y="692"/>
                  </a:lnTo>
                  <a:lnTo>
                    <a:pt x="2090" y="659"/>
                  </a:lnTo>
                  <a:lnTo>
                    <a:pt x="2155" y="659"/>
                  </a:lnTo>
                  <a:lnTo>
                    <a:pt x="2203" y="692"/>
                  </a:lnTo>
                  <a:lnTo>
                    <a:pt x="2252" y="781"/>
                  </a:lnTo>
                  <a:lnTo>
                    <a:pt x="2293" y="927"/>
                  </a:lnTo>
                  <a:lnTo>
                    <a:pt x="2301" y="1033"/>
                  </a:lnTo>
                  <a:lnTo>
                    <a:pt x="2350" y="1049"/>
                  </a:lnTo>
                  <a:lnTo>
                    <a:pt x="2398" y="1122"/>
                  </a:lnTo>
                  <a:lnTo>
                    <a:pt x="2504" y="1252"/>
                  </a:lnTo>
                  <a:lnTo>
                    <a:pt x="2602" y="1342"/>
                  </a:lnTo>
                </a:path>
              </a:pathLst>
            </a:custGeom>
            <a:noFill/>
            <a:ln w="777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8140" name="Line 11"/>
            <p:cNvSpPr>
              <a:spLocks noChangeShapeType="1"/>
            </p:cNvSpPr>
            <p:nvPr/>
          </p:nvSpPr>
          <p:spPr bwMode="auto">
            <a:xfrm flipV="1">
              <a:off x="6413500" y="1858963"/>
              <a:ext cx="1588" cy="6064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8141" name="Line 12"/>
            <p:cNvSpPr>
              <a:spLocks noChangeShapeType="1"/>
            </p:cNvSpPr>
            <p:nvPr/>
          </p:nvSpPr>
          <p:spPr bwMode="auto">
            <a:xfrm flipV="1">
              <a:off x="5518150" y="2516188"/>
              <a:ext cx="1588" cy="3238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8142" name="Line 13"/>
            <p:cNvSpPr>
              <a:spLocks noChangeShapeType="1"/>
            </p:cNvSpPr>
            <p:nvPr/>
          </p:nvSpPr>
          <p:spPr bwMode="auto">
            <a:xfrm flipV="1">
              <a:off x="7675563" y="3213100"/>
              <a:ext cx="1588" cy="271462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48143" name="Line 14"/>
            <p:cNvSpPr>
              <a:spLocks noChangeShapeType="1"/>
            </p:cNvSpPr>
            <p:nvPr/>
          </p:nvSpPr>
          <p:spPr bwMode="auto">
            <a:xfrm>
              <a:off x="7080250" y="5253038"/>
              <a:ext cx="0" cy="25717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65583" name="Text Box 15"/>
            <p:cNvSpPr txBox="1">
              <a:spLocks noChangeArrowheads="1"/>
            </p:cNvSpPr>
            <p:nvPr/>
          </p:nvSpPr>
          <p:spPr bwMode="auto">
            <a:xfrm>
              <a:off x="276225" y="2060789"/>
              <a:ext cx="4381500" cy="30285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Inflation of the IAB prior to aortic valve closure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Waveform Characteristics: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Inflation of IAB prior to </a:t>
              </a:r>
              <a:r>
                <a:rPr lang="en-US" sz="16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dicrotic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notch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Diastolic augmentation encroaches onto systole (may be unable to distinguish)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endPara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Physiologic Effects: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Potential premature closure of aortic valve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Potential increase in LVEDV and LVEDP or PCWP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Increased left ventricular wall stress or </a:t>
              </a:r>
              <a:r>
                <a:rPr lang="en-US" sz="16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afterload</a:t>
              </a:r>
              <a:endPara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Aortic regurgitation</a:t>
              </a:r>
            </a:p>
            <a:p>
              <a:pPr marL="461963" indent="-461963">
                <a:lnSpc>
                  <a:spcPct val="90000"/>
                </a:lnSpc>
                <a:tabLst>
                  <a:tab pos="230188" algn="l"/>
                  <a:tab pos="461963" algn="l"/>
                </a:tabLst>
                <a:defRPr/>
              </a:pP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Increased MVO</a:t>
              </a:r>
              <a:r>
                <a:rPr lang="en-US" sz="1600" baseline="-25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demand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2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69666" name="Rectangle 2"/>
          <p:cNvSpPr>
            <a:spLocks noChangeArrowheads="1"/>
          </p:cNvSpPr>
          <p:nvPr/>
        </p:nvSpPr>
        <p:spPr bwMode="auto">
          <a:xfrm>
            <a:off x="2707218" y="503239"/>
            <a:ext cx="5192127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31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Timing Errors - Late Inflation</a:t>
            </a: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0180" name="Group 3"/>
          <p:cNvGrpSpPr>
            <a:grpSpLocks/>
          </p:cNvGrpSpPr>
          <p:nvPr/>
        </p:nvGrpSpPr>
        <p:grpSpPr bwMode="auto">
          <a:xfrm>
            <a:off x="364067" y="1330326"/>
            <a:ext cx="11032067" cy="4567238"/>
            <a:chOff x="172" y="838"/>
            <a:chExt cx="5212" cy="2877"/>
          </a:xfrm>
        </p:grpSpPr>
        <p:sp>
          <p:nvSpPr>
            <p:cNvPr id="369668" name="Rectangle 4"/>
            <p:cNvSpPr>
              <a:spLocks noChangeArrowheads="1"/>
            </p:cNvSpPr>
            <p:nvPr/>
          </p:nvSpPr>
          <p:spPr bwMode="auto">
            <a:xfrm>
              <a:off x="4856" y="1390"/>
              <a:ext cx="455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9669" name="Rectangle 5"/>
            <p:cNvSpPr>
              <a:spLocks noChangeArrowheads="1"/>
            </p:cNvSpPr>
            <p:nvPr/>
          </p:nvSpPr>
          <p:spPr bwMode="auto">
            <a:xfrm>
              <a:off x="3807" y="1073"/>
              <a:ext cx="75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Augmentation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3" name="Rectangle 6"/>
            <p:cNvSpPr>
              <a:spLocks noChangeArrowheads="1"/>
            </p:cNvSpPr>
            <p:nvPr/>
          </p:nvSpPr>
          <p:spPr bwMode="auto">
            <a:xfrm>
              <a:off x="4460" y="1073"/>
              <a:ext cx="3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369671" name="Rectangle 7"/>
            <p:cNvSpPr>
              <a:spLocks noChangeArrowheads="1"/>
            </p:cNvSpPr>
            <p:nvPr/>
          </p:nvSpPr>
          <p:spPr bwMode="auto">
            <a:xfrm>
              <a:off x="3550" y="2561"/>
              <a:ext cx="436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Dicrotic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Notch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9672" name="Rectangle 8"/>
            <p:cNvSpPr>
              <a:spLocks noChangeArrowheads="1"/>
            </p:cNvSpPr>
            <p:nvPr/>
          </p:nvSpPr>
          <p:spPr bwMode="auto">
            <a:xfrm>
              <a:off x="4115" y="3366"/>
              <a:ext cx="1069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Aortic End-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 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6" name="Rectangle 9"/>
            <p:cNvSpPr>
              <a:spLocks noChangeArrowheads="1"/>
            </p:cNvSpPr>
            <p:nvPr/>
          </p:nvSpPr>
          <p:spPr bwMode="auto">
            <a:xfrm>
              <a:off x="4813" y="3366"/>
              <a:ext cx="3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0000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50187" name="Rectangle 10"/>
            <p:cNvSpPr>
              <a:spLocks noChangeArrowheads="1"/>
            </p:cNvSpPr>
            <p:nvPr/>
          </p:nvSpPr>
          <p:spPr bwMode="auto">
            <a:xfrm>
              <a:off x="4799" y="3350"/>
              <a:ext cx="3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FF"/>
                  </a:solidFill>
                </a:rPr>
                <a:t> </a:t>
              </a:r>
              <a:endParaRPr lang="en-US" altLang="en-US" sz="2400"/>
            </a:p>
          </p:txBody>
        </p:sp>
        <p:sp>
          <p:nvSpPr>
            <p:cNvPr id="50188" name="Freeform 11"/>
            <p:cNvSpPr>
              <a:spLocks/>
            </p:cNvSpPr>
            <p:nvPr/>
          </p:nvSpPr>
          <p:spPr bwMode="auto">
            <a:xfrm>
              <a:off x="2609" y="1561"/>
              <a:ext cx="1973" cy="1496"/>
            </a:xfrm>
            <a:custGeom>
              <a:avLst/>
              <a:gdLst>
                <a:gd name="T0" fmla="*/ 0 w 2220"/>
                <a:gd name="T1" fmla="*/ 1057 h 1496"/>
                <a:gd name="T2" fmla="*/ 37 w 2220"/>
                <a:gd name="T3" fmla="*/ 1073 h 1496"/>
                <a:gd name="T4" fmla="*/ 67 w 2220"/>
                <a:gd name="T5" fmla="*/ 1081 h 1496"/>
                <a:gd name="T6" fmla="*/ 104 w 2220"/>
                <a:gd name="T7" fmla="*/ 1073 h 1496"/>
                <a:gd name="T8" fmla="*/ 146 w 2220"/>
                <a:gd name="T9" fmla="*/ 1057 h 1496"/>
                <a:gd name="T10" fmla="*/ 188 w 2220"/>
                <a:gd name="T11" fmla="*/ 984 h 1496"/>
                <a:gd name="T12" fmla="*/ 196 w 2220"/>
                <a:gd name="T13" fmla="*/ 976 h 1496"/>
                <a:gd name="T14" fmla="*/ 212 w 2220"/>
                <a:gd name="T15" fmla="*/ 911 h 1496"/>
                <a:gd name="T16" fmla="*/ 316 w 2220"/>
                <a:gd name="T17" fmla="*/ 65 h 1496"/>
                <a:gd name="T18" fmla="*/ 323 w 2220"/>
                <a:gd name="T19" fmla="*/ 16 h 1496"/>
                <a:gd name="T20" fmla="*/ 336 w 2220"/>
                <a:gd name="T21" fmla="*/ 0 h 1496"/>
                <a:gd name="T22" fmla="*/ 348 w 2220"/>
                <a:gd name="T23" fmla="*/ 8 h 1496"/>
                <a:gd name="T24" fmla="*/ 367 w 2220"/>
                <a:gd name="T25" fmla="*/ 89 h 1496"/>
                <a:gd name="T26" fmla="*/ 392 w 2220"/>
                <a:gd name="T27" fmla="*/ 260 h 1496"/>
                <a:gd name="T28" fmla="*/ 411 w 2220"/>
                <a:gd name="T29" fmla="*/ 415 h 1496"/>
                <a:gd name="T30" fmla="*/ 436 w 2220"/>
                <a:gd name="T31" fmla="*/ 691 h 1496"/>
                <a:gd name="T32" fmla="*/ 465 w 2220"/>
                <a:gd name="T33" fmla="*/ 593 h 1496"/>
                <a:gd name="T34" fmla="*/ 545 w 2220"/>
                <a:gd name="T35" fmla="*/ 845 h 1496"/>
                <a:gd name="T36" fmla="*/ 557 w 2220"/>
                <a:gd name="T37" fmla="*/ 854 h 1496"/>
                <a:gd name="T38" fmla="*/ 572 w 2220"/>
                <a:gd name="T39" fmla="*/ 797 h 1496"/>
                <a:gd name="T40" fmla="*/ 624 w 2220"/>
                <a:gd name="T41" fmla="*/ 309 h 1496"/>
                <a:gd name="T42" fmla="*/ 652 w 2220"/>
                <a:gd name="T43" fmla="*/ 171 h 1496"/>
                <a:gd name="T44" fmla="*/ 667 w 2220"/>
                <a:gd name="T45" fmla="*/ 130 h 1496"/>
                <a:gd name="T46" fmla="*/ 677 w 2220"/>
                <a:gd name="T47" fmla="*/ 130 h 1496"/>
                <a:gd name="T48" fmla="*/ 699 w 2220"/>
                <a:gd name="T49" fmla="*/ 146 h 1496"/>
                <a:gd name="T50" fmla="*/ 715 w 2220"/>
                <a:gd name="T51" fmla="*/ 219 h 1496"/>
                <a:gd name="T52" fmla="*/ 756 w 2220"/>
                <a:gd name="T53" fmla="*/ 724 h 1496"/>
                <a:gd name="T54" fmla="*/ 763 w 2220"/>
                <a:gd name="T55" fmla="*/ 813 h 1496"/>
                <a:gd name="T56" fmla="*/ 772 w 2220"/>
                <a:gd name="T57" fmla="*/ 878 h 1496"/>
                <a:gd name="T58" fmla="*/ 800 w 2220"/>
                <a:gd name="T59" fmla="*/ 976 h 1496"/>
                <a:gd name="T60" fmla="*/ 817 w 2220"/>
                <a:gd name="T61" fmla="*/ 1049 h 1496"/>
                <a:gd name="T62" fmla="*/ 829 w 2220"/>
                <a:gd name="T63" fmla="*/ 1146 h 1496"/>
                <a:gd name="T64" fmla="*/ 849 w 2220"/>
                <a:gd name="T65" fmla="*/ 1293 h 1496"/>
                <a:gd name="T66" fmla="*/ 861 w 2220"/>
                <a:gd name="T67" fmla="*/ 1439 h 1496"/>
                <a:gd name="T68" fmla="*/ 864 w 2220"/>
                <a:gd name="T69" fmla="*/ 1496 h 149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220"/>
                <a:gd name="T106" fmla="*/ 0 h 1496"/>
                <a:gd name="T107" fmla="*/ 2220 w 2220"/>
                <a:gd name="T108" fmla="*/ 1496 h 149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220" h="1496">
                  <a:moveTo>
                    <a:pt x="0" y="1057"/>
                  </a:moveTo>
                  <a:lnTo>
                    <a:pt x="98" y="1073"/>
                  </a:lnTo>
                  <a:lnTo>
                    <a:pt x="171" y="1081"/>
                  </a:lnTo>
                  <a:lnTo>
                    <a:pt x="268" y="1073"/>
                  </a:lnTo>
                  <a:lnTo>
                    <a:pt x="374" y="1057"/>
                  </a:lnTo>
                  <a:lnTo>
                    <a:pt x="480" y="984"/>
                  </a:lnTo>
                  <a:lnTo>
                    <a:pt x="504" y="976"/>
                  </a:lnTo>
                  <a:lnTo>
                    <a:pt x="545" y="911"/>
                  </a:lnTo>
                  <a:lnTo>
                    <a:pt x="813" y="65"/>
                  </a:lnTo>
                  <a:lnTo>
                    <a:pt x="829" y="16"/>
                  </a:lnTo>
                  <a:lnTo>
                    <a:pt x="862" y="0"/>
                  </a:lnTo>
                  <a:lnTo>
                    <a:pt x="894" y="8"/>
                  </a:lnTo>
                  <a:lnTo>
                    <a:pt x="943" y="89"/>
                  </a:lnTo>
                  <a:lnTo>
                    <a:pt x="1008" y="260"/>
                  </a:lnTo>
                  <a:lnTo>
                    <a:pt x="1057" y="415"/>
                  </a:lnTo>
                  <a:lnTo>
                    <a:pt x="1122" y="691"/>
                  </a:lnTo>
                  <a:lnTo>
                    <a:pt x="1195" y="593"/>
                  </a:lnTo>
                  <a:lnTo>
                    <a:pt x="1399" y="845"/>
                  </a:lnTo>
                  <a:lnTo>
                    <a:pt x="1431" y="854"/>
                  </a:lnTo>
                  <a:lnTo>
                    <a:pt x="1472" y="797"/>
                  </a:lnTo>
                  <a:lnTo>
                    <a:pt x="1602" y="309"/>
                  </a:lnTo>
                  <a:lnTo>
                    <a:pt x="1675" y="171"/>
                  </a:lnTo>
                  <a:lnTo>
                    <a:pt x="1716" y="130"/>
                  </a:lnTo>
                  <a:lnTo>
                    <a:pt x="1740" y="130"/>
                  </a:lnTo>
                  <a:lnTo>
                    <a:pt x="1797" y="146"/>
                  </a:lnTo>
                  <a:lnTo>
                    <a:pt x="1838" y="219"/>
                  </a:lnTo>
                  <a:lnTo>
                    <a:pt x="1943" y="724"/>
                  </a:lnTo>
                  <a:lnTo>
                    <a:pt x="1960" y="813"/>
                  </a:lnTo>
                  <a:lnTo>
                    <a:pt x="1984" y="878"/>
                  </a:lnTo>
                  <a:lnTo>
                    <a:pt x="2057" y="976"/>
                  </a:lnTo>
                  <a:lnTo>
                    <a:pt x="2098" y="1049"/>
                  </a:lnTo>
                  <a:lnTo>
                    <a:pt x="2130" y="1146"/>
                  </a:lnTo>
                  <a:lnTo>
                    <a:pt x="2179" y="1293"/>
                  </a:lnTo>
                  <a:lnTo>
                    <a:pt x="2212" y="1439"/>
                  </a:lnTo>
                  <a:lnTo>
                    <a:pt x="2220" y="1496"/>
                  </a:lnTo>
                </a:path>
              </a:pathLst>
            </a:custGeom>
            <a:noFill/>
            <a:ln w="523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89" name="Freeform 12"/>
            <p:cNvSpPr>
              <a:spLocks/>
            </p:cNvSpPr>
            <p:nvPr/>
          </p:nvSpPr>
          <p:spPr bwMode="auto">
            <a:xfrm>
              <a:off x="4582" y="1935"/>
              <a:ext cx="802" cy="1195"/>
            </a:xfrm>
            <a:custGeom>
              <a:avLst/>
              <a:gdLst>
                <a:gd name="T0" fmla="*/ 0 w 902"/>
                <a:gd name="T1" fmla="*/ 1122 h 1195"/>
                <a:gd name="T2" fmla="*/ 16 w 902"/>
                <a:gd name="T3" fmla="*/ 1187 h 1195"/>
                <a:gd name="T4" fmla="*/ 37 w 902"/>
                <a:gd name="T5" fmla="*/ 1195 h 1195"/>
                <a:gd name="T6" fmla="*/ 41 w 902"/>
                <a:gd name="T7" fmla="*/ 1187 h 1195"/>
                <a:gd name="T8" fmla="*/ 63 w 902"/>
                <a:gd name="T9" fmla="*/ 1138 h 1195"/>
                <a:gd name="T10" fmla="*/ 67 w 902"/>
                <a:gd name="T11" fmla="*/ 1130 h 1195"/>
                <a:gd name="T12" fmla="*/ 85 w 902"/>
                <a:gd name="T13" fmla="*/ 976 h 1195"/>
                <a:gd name="T14" fmla="*/ 155 w 902"/>
                <a:gd name="T15" fmla="*/ 138 h 1195"/>
                <a:gd name="T16" fmla="*/ 174 w 902"/>
                <a:gd name="T17" fmla="*/ 32 h 1195"/>
                <a:gd name="T18" fmla="*/ 184 w 902"/>
                <a:gd name="T19" fmla="*/ 0 h 1195"/>
                <a:gd name="T20" fmla="*/ 204 w 902"/>
                <a:gd name="T21" fmla="*/ 0 h 1195"/>
                <a:gd name="T22" fmla="*/ 225 w 902"/>
                <a:gd name="T23" fmla="*/ 65 h 1195"/>
                <a:gd name="T24" fmla="*/ 241 w 902"/>
                <a:gd name="T25" fmla="*/ 203 h 1195"/>
                <a:gd name="T26" fmla="*/ 251 w 902"/>
                <a:gd name="T27" fmla="*/ 415 h 1195"/>
                <a:gd name="T28" fmla="*/ 268 w 902"/>
                <a:gd name="T29" fmla="*/ 333 h 1195"/>
                <a:gd name="T30" fmla="*/ 276 w 902"/>
                <a:gd name="T31" fmla="*/ 406 h 1195"/>
                <a:gd name="T32" fmla="*/ 289 w 902"/>
                <a:gd name="T33" fmla="*/ 496 h 1195"/>
                <a:gd name="T34" fmla="*/ 308 w 902"/>
                <a:gd name="T35" fmla="*/ 577 h 1195"/>
                <a:gd name="T36" fmla="*/ 352 w 902"/>
                <a:gd name="T37" fmla="*/ 683 h 11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02"/>
                <a:gd name="T58" fmla="*/ 0 h 1195"/>
                <a:gd name="T59" fmla="*/ 902 w 902"/>
                <a:gd name="T60" fmla="*/ 1195 h 11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02" h="1195">
                  <a:moveTo>
                    <a:pt x="0" y="1122"/>
                  </a:moveTo>
                  <a:lnTo>
                    <a:pt x="40" y="1187"/>
                  </a:lnTo>
                  <a:lnTo>
                    <a:pt x="97" y="1195"/>
                  </a:lnTo>
                  <a:lnTo>
                    <a:pt x="105" y="1187"/>
                  </a:lnTo>
                  <a:lnTo>
                    <a:pt x="162" y="1138"/>
                  </a:lnTo>
                  <a:lnTo>
                    <a:pt x="170" y="1130"/>
                  </a:lnTo>
                  <a:lnTo>
                    <a:pt x="219" y="976"/>
                  </a:lnTo>
                  <a:lnTo>
                    <a:pt x="398" y="138"/>
                  </a:lnTo>
                  <a:lnTo>
                    <a:pt x="447" y="32"/>
                  </a:lnTo>
                  <a:lnTo>
                    <a:pt x="471" y="0"/>
                  </a:lnTo>
                  <a:lnTo>
                    <a:pt x="520" y="0"/>
                  </a:lnTo>
                  <a:lnTo>
                    <a:pt x="577" y="65"/>
                  </a:lnTo>
                  <a:lnTo>
                    <a:pt x="618" y="203"/>
                  </a:lnTo>
                  <a:lnTo>
                    <a:pt x="642" y="415"/>
                  </a:lnTo>
                  <a:lnTo>
                    <a:pt x="683" y="333"/>
                  </a:lnTo>
                  <a:lnTo>
                    <a:pt x="707" y="406"/>
                  </a:lnTo>
                  <a:lnTo>
                    <a:pt x="740" y="496"/>
                  </a:lnTo>
                  <a:lnTo>
                    <a:pt x="788" y="577"/>
                  </a:lnTo>
                  <a:lnTo>
                    <a:pt x="902" y="683"/>
                  </a:lnTo>
                </a:path>
              </a:pathLst>
            </a:custGeom>
            <a:noFill/>
            <a:ln w="523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90" name="Line 13"/>
            <p:cNvSpPr>
              <a:spLocks noChangeShapeType="1"/>
            </p:cNvSpPr>
            <p:nvPr/>
          </p:nvSpPr>
          <p:spPr bwMode="auto">
            <a:xfrm flipV="1">
              <a:off x="3693" y="2309"/>
              <a:ext cx="1" cy="17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91" name="Line 14"/>
            <p:cNvSpPr>
              <a:spLocks noChangeShapeType="1"/>
            </p:cNvSpPr>
            <p:nvPr/>
          </p:nvSpPr>
          <p:spPr bwMode="auto">
            <a:xfrm flipV="1">
              <a:off x="4661" y="3195"/>
              <a:ext cx="1" cy="146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92" name="Line 15"/>
            <p:cNvSpPr>
              <a:spLocks noChangeShapeType="1"/>
            </p:cNvSpPr>
            <p:nvPr/>
          </p:nvSpPr>
          <p:spPr bwMode="auto">
            <a:xfrm flipV="1">
              <a:off x="5052" y="1724"/>
              <a:ext cx="0" cy="146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93" name="Line 16"/>
            <p:cNvSpPr>
              <a:spLocks noChangeShapeType="1"/>
            </p:cNvSpPr>
            <p:nvPr/>
          </p:nvSpPr>
          <p:spPr bwMode="auto">
            <a:xfrm flipV="1">
              <a:off x="4177" y="1431"/>
              <a:ext cx="1" cy="21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0194" name="Line 17"/>
            <p:cNvSpPr>
              <a:spLocks noChangeShapeType="1"/>
            </p:cNvSpPr>
            <p:nvPr/>
          </p:nvSpPr>
          <p:spPr bwMode="auto">
            <a:xfrm flipV="1">
              <a:off x="3361" y="1211"/>
              <a:ext cx="1" cy="293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69682" name="Rectangle 18"/>
            <p:cNvSpPr>
              <a:spLocks noChangeArrowheads="1"/>
            </p:cNvSpPr>
            <p:nvPr/>
          </p:nvSpPr>
          <p:spPr bwMode="auto">
            <a:xfrm>
              <a:off x="3095" y="838"/>
              <a:ext cx="55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Unassisted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9683" name="Text Box 19"/>
            <p:cNvSpPr txBox="1">
              <a:spLocks noChangeArrowheads="1"/>
            </p:cNvSpPr>
            <p:nvPr/>
          </p:nvSpPr>
          <p:spPr bwMode="auto">
            <a:xfrm>
              <a:off x="172" y="1381"/>
              <a:ext cx="2437" cy="162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Inflation of the IAB markedly after closure of the aortic valve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endPara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Waveform Characteristics: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Inflation of the IAB after the dicrotic notch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Absence of sharp V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Sub-optimal diastolic augmentation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endPara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Physiologic Effects:</a:t>
              </a:r>
              <a:endPara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Sub-optimal coronary artery perfusion</a:t>
              </a:r>
            </a:p>
            <a:p>
              <a:pPr marL="461963" indent="-461963">
                <a:lnSpc>
                  <a:spcPct val="90000"/>
                </a:lnSpc>
                <a:tabLst>
                  <a:tab pos="222250" algn="l"/>
                  <a:tab pos="461963" algn="l"/>
                </a:tabLst>
                <a:defRPr/>
              </a:pPr>
              <a:endParaRPr lang="en-US" sz="1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416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Today’s talk..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Options for mechanical support 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IABP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ECMO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VADs</a:t>
            </a:r>
          </a:p>
          <a:p>
            <a:pPr lvl="1"/>
            <a:endParaRPr lang="en-GB" altLang="en-US" smtClean="0"/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8872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73762" name="Rectangle 2"/>
          <p:cNvSpPr>
            <a:spLocks noChangeArrowheads="1"/>
          </p:cNvSpPr>
          <p:nvPr/>
        </p:nvSpPr>
        <p:spPr bwMode="auto">
          <a:xfrm>
            <a:off x="3136900" y="334964"/>
            <a:ext cx="548708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31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Timing Errors - Early Deflation</a:t>
            </a: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2228" name="Group 3"/>
          <p:cNvGrpSpPr>
            <a:grpSpLocks/>
          </p:cNvGrpSpPr>
          <p:nvPr/>
        </p:nvGrpSpPr>
        <p:grpSpPr bwMode="auto">
          <a:xfrm>
            <a:off x="361951" y="955675"/>
            <a:ext cx="10943167" cy="5133975"/>
            <a:chOff x="171" y="602"/>
            <a:chExt cx="5170" cy="3234"/>
          </a:xfrm>
        </p:grpSpPr>
        <p:sp>
          <p:nvSpPr>
            <p:cNvPr id="373764" name="Rectangle 4"/>
            <p:cNvSpPr>
              <a:spLocks noChangeArrowheads="1"/>
            </p:cNvSpPr>
            <p:nvPr/>
          </p:nvSpPr>
          <p:spPr bwMode="auto">
            <a:xfrm>
              <a:off x="4350" y="1000"/>
              <a:ext cx="455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2230" name="Freeform 5"/>
            <p:cNvSpPr>
              <a:spLocks/>
            </p:cNvSpPr>
            <p:nvPr/>
          </p:nvSpPr>
          <p:spPr bwMode="auto">
            <a:xfrm>
              <a:off x="2898" y="1195"/>
              <a:ext cx="2276" cy="1537"/>
            </a:xfrm>
            <a:custGeom>
              <a:avLst/>
              <a:gdLst>
                <a:gd name="T0" fmla="*/ 0 w 2561"/>
                <a:gd name="T1" fmla="*/ 1163 h 1537"/>
                <a:gd name="T2" fmla="*/ 12 w 2561"/>
                <a:gd name="T3" fmla="*/ 1163 h 1537"/>
                <a:gd name="T4" fmla="*/ 35 w 2561"/>
                <a:gd name="T5" fmla="*/ 1179 h 1537"/>
                <a:gd name="T6" fmla="*/ 64 w 2561"/>
                <a:gd name="T7" fmla="*/ 1163 h 1537"/>
                <a:gd name="T8" fmla="*/ 89 w 2561"/>
                <a:gd name="T9" fmla="*/ 1122 h 1537"/>
                <a:gd name="T10" fmla="*/ 124 w 2561"/>
                <a:gd name="T11" fmla="*/ 992 h 1537"/>
                <a:gd name="T12" fmla="*/ 148 w 2561"/>
                <a:gd name="T13" fmla="*/ 894 h 1537"/>
                <a:gd name="T14" fmla="*/ 172 w 2561"/>
                <a:gd name="T15" fmla="*/ 707 h 1537"/>
                <a:gd name="T16" fmla="*/ 203 w 2561"/>
                <a:gd name="T17" fmla="*/ 512 h 1537"/>
                <a:gd name="T18" fmla="*/ 225 w 2561"/>
                <a:gd name="T19" fmla="*/ 447 h 1537"/>
                <a:gd name="T20" fmla="*/ 237 w 2561"/>
                <a:gd name="T21" fmla="*/ 407 h 1537"/>
                <a:gd name="T22" fmla="*/ 254 w 2561"/>
                <a:gd name="T23" fmla="*/ 398 h 1537"/>
                <a:gd name="T24" fmla="*/ 276 w 2561"/>
                <a:gd name="T25" fmla="*/ 407 h 1537"/>
                <a:gd name="T26" fmla="*/ 298 w 2561"/>
                <a:gd name="T27" fmla="*/ 480 h 1537"/>
                <a:gd name="T28" fmla="*/ 348 w 2561"/>
                <a:gd name="T29" fmla="*/ 789 h 1537"/>
                <a:gd name="T30" fmla="*/ 383 w 2561"/>
                <a:gd name="T31" fmla="*/ 561 h 1537"/>
                <a:gd name="T32" fmla="*/ 418 w 2561"/>
                <a:gd name="T33" fmla="*/ 277 h 1537"/>
                <a:gd name="T34" fmla="*/ 436 w 2561"/>
                <a:gd name="T35" fmla="*/ 146 h 1537"/>
                <a:gd name="T36" fmla="*/ 466 w 2561"/>
                <a:gd name="T37" fmla="*/ 16 h 1537"/>
                <a:gd name="T38" fmla="*/ 475 w 2561"/>
                <a:gd name="T39" fmla="*/ 0 h 1537"/>
                <a:gd name="T40" fmla="*/ 493 w 2561"/>
                <a:gd name="T41" fmla="*/ 8 h 1537"/>
                <a:gd name="T42" fmla="*/ 502 w 2561"/>
                <a:gd name="T43" fmla="*/ 98 h 1537"/>
                <a:gd name="T44" fmla="*/ 522 w 2561"/>
                <a:gd name="T45" fmla="*/ 1211 h 1537"/>
                <a:gd name="T46" fmla="*/ 525 w 2561"/>
                <a:gd name="T47" fmla="*/ 1439 h 1537"/>
                <a:gd name="T48" fmla="*/ 531 w 2561"/>
                <a:gd name="T49" fmla="*/ 1504 h 1537"/>
                <a:gd name="T50" fmla="*/ 545 w 2561"/>
                <a:gd name="T51" fmla="*/ 1537 h 1537"/>
                <a:gd name="T52" fmla="*/ 554 w 2561"/>
                <a:gd name="T53" fmla="*/ 1537 h 1537"/>
                <a:gd name="T54" fmla="*/ 566 w 2561"/>
                <a:gd name="T55" fmla="*/ 1504 h 1537"/>
                <a:gd name="T56" fmla="*/ 586 w 2561"/>
                <a:gd name="T57" fmla="*/ 1407 h 1537"/>
                <a:gd name="T58" fmla="*/ 604 w 2561"/>
                <a:gd name="T59" fmla="*/ 1342 h 1537"/>
                <a:gd name="T60" fmla="*/ 614 w 2561"/>
                <a:gd name="T61" fmla="*/ 1325 h 1537"/>
                <a:gd name="T62" fmla="*/ 641 w 2561"/>
                <a:gd name="T63" fmla="*/ 1325 h 1537"/>
                <a:gd name="T64" fmla="*/ 691 w 2561"/>
                <a:gd name="T65" fmla="*/ 464 h 1537"/>
                <a:gd name="T66" fmla="*/ 702 w 2561"/>
                <a:gd name="T67" fmla="*/ 390 h 1537"/>
                <a:gd name="T68" fmla="*/ 715 w 2561"/>
                <a:gd name="T69" fmla="*/ 374 h 1537"/>
                <a:gd name="T70" fmla="*/ 728 w 2561"/>
                <a:gd name="T71" fmla="*/ 374 h 1537"/>
                <a:gd name="T72" fmla="*/ 737 w 2561"/>
                <a:gd name="T73" fmla="*/ 407 h 1537"/>
                <a:gd name="T74" fmla="*/ 770 w 2561"/>
                <a:gd name="T75" fmla="*/ 968 h 1537"/>
                <a:gd name="T76" fmla="*/ 795 w 2561"/>
                <a:gd name="T77" fmla="*/ 878 h 1537"/>
                <a:gd name="T78" fmla="*/ 800 w 2561"/>
                <a:gd name="T79" fmla="*/ 1024 h 1537"/>
                <a:gd name="T80" fmla="*/ 823 w 2561"/>
                <a:gd name="T81" fmla="*/ 1138 h 1537"/>
                <a:gd name="T82" fmla="*/ 851 w 2561"/>
                <a:gd name="T83" fmla="*/ 1228 h 1537"/>
                <a:gd name="T84" fmla="*/ 905 w 2561"/>
                <a:gd name="T85" fmla="*/ 1309 h 1537"/>
                <a:gd name="T86" fmla="*/ 943 w 2561"/>
                <a:gd name="T87" fmla="*/ 1333 h 1537"/>
                <a:gd name="T88" fmla="*/ 981 w 2561"/>
                <a:gd name="T89" fmla="*/ 1333 h 1537"/>
                <a:gd name="T90" fmla="*/ 997 w 2561"/>
                <a:gd name="T91" fmla="*/ 1325 h 15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561"/>
                <a:gd name="T139" fmla="*/ 0 h 1537"/>
                <a:gd name="T140" fmla="*/ 2561 w 2561"/>
                <a:gd name="T141" fmla="*/ 1537 h 15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561" h="1537">
                  <a:moveTo>
                    <a:pt x="0" y="1163"/>
                  </a:moveTo>
                  <a:lnTo>
                    <a:pt x="33" y="1163"/>
                  </a:lnTo>
                  <a:lnTo>
                    <a:pt x="90" y="1179"/>
                  </a:lnTo>
                  <a:lnTo>
                    <a:pt x="163" y="1163"/>
                  </a:lnTo>
                  <a:lnTo>
                    <a:pt x="228" y="1122"/>
                  </a:lnTo>
                  <a:lnTo>
                    <a:pt x="317" y="992"/>
                  </a:lnTo>
                  <a:lnTo>
                    <a:pt x="382" y="894"/>
                  </a:lnTo>
                  <a:lnTo>
                    <a:pt x="439" y="707"/>
                  </a:lnTo>
                  <a:lnTo>
                    <a:pt x="521" y="512"/>
                  </a:lnTo>
                  <a:lnTo>
                    <a:pt x="578" y="447"/>
                  </a:lnTo>
                  <a:lnTo>
                    <a:pt x="610" y="407"/>
                  </a:lnTo>
                  <a:lnTo>
                    <a:pt x="651" y="398"/>
                  </a:lnTo>
                  <a:lnTo>
                    <a:pt x="708" y="407"/>
                  </a:lnTo>
                  <a:lnTo>
                    <a:pt x="765" y="480"/>
                  </a:lnTo>
                  <a:lnTo>
                    <a:pt x="895" y="789"/>
                  </a:lnTo>
                  <a:lnTo>
                    <a:pt x="984" y="561"/>
                  </a:lnTo>
                  <a:lnTo>
                    <a:pt x="1074" y="277"/>
                  </a:lnTo>
                  <a:lnTo>
                    <a:pt x="1122" y="146"/>
                  </a:lnTo>
                  <a:lnTo>
                    <a:pt x="1196" y="16"/>
                  </a:lnTo>
                  <a:lnTo>
                    <a:pt x="1220" y="0"/>
                  </a:lnTo>
                  <a:lnTo>
                    <a:pt x="1269" y="8"/>
                  </a:lnTo>
                  <a:lnTo>
                    <a:pt x="1293" y="98"/>
                  </a:lnTo>
                  <a:lnTo>
                    <a:pt x="1342" y="1211"/>
                  </a:lnTo>
                  <a:lnTo>
                    <a:pt x="1350" y="1439"/>
                  </a:lnTo>
                  <a:lnTo>
                    <a:pt x="1366" y="1504"/>
                  </a:lnTo>
                  <a:lnTo>
                    <a:pt x="1399" y="1537"/>
                  </a:lnTo>
                  <a:lnTo>
                    <a:pt x="1423" y="1537"/>
                  </a:lnTo>
                  <a:lnTo>
                    <a:pt x="1456" y="1504"/>
                  </a:lnTo>
                  <a:lnTo>
                    <a:pt x="1504" y="1407"/>
                  </a:lnTo>
                  <a:lnTo>
                    <a:pt x="1553" y="1342"/>
                  </a:lnTo>
                  <a:lnTo>
                    <a:pt x="1578" y="1325"/>
                  </a:lnTo>
                  <a:lnTo>
                    <a:pt x="1643" y="1325"/>
                  </a:lnTo>
                  <a:lnTo>
                    <a:pt x="1773" y="464"/>
                  </a:lnTo>
                  <a:lnTo>
                    <a:pt x="1805" y="390"/>
                  </a:lnTo>
                  <a:lnTo>
                    <a:pt x="1838" y="374"/>
                  </a:lnTo>
                  <a:lnTo>
                    <a:pt x="1870" y="374"/>
                  </a:lnTo>
                  <a:lnTo>
                    <a:pt x="1895" y="407"/>
                  </a:lnTo>
                  <a:lnTo>
                    <a:pt x="1976" y="968"/>
                  </a:lnTo>
                  <a:lnTo>
                    <a:pt x="2041" y="878"/>
                  </a:lnTo>
                  <a:lnTo>
                    <a:pt x="2057" y="1024"/>
                  </a:lnTo>
                  <a:lnTo>
                    <a:pt x="2114" y="1138"/>
                  </a:lnTo>
                  <a:lnTo>
                    <a:pt x="2187" y="1228"/>
                  </a:lnTo>
                  <a:lnTo>
                    <a:pt x="2326" y="1309"/>
                  </a:lnTo>
                  <a:lnTo>
                    <a:pt x="2423" y="1333"/>
                  </a:lnTo>
                  <a:lnTo>
                    <a:pt x="2521" y="1333"/>
                  </a:lnTo>
                  <a:lnTo>
                    <a:pt x="2561" y="1325"/>
                  </a:lnTo>
                </a:path>
              </a:pathLst>
            </a:custGeom>
            <a:noFill/>
            <a:ln w="777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2231" name="Line 6"/>
            <p:cNvSpPr>
              <a:spLocks noChangeShapeType="1"/>
            </p:cNvSpPr>
            <p:nvPr/>
          </p:nvSpPr>
          <p:spPr bwMode="auto">
            <a:xfrm flipV="1">
              <a:off x="4004" y="951"/>
              <a:ext cx="0" cy="187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2232" name="Line 7"/>
            <p:cNvSpPr>
              <a:spLocks noChangeShapeType="1"/>
            </p:cNvSpPr>
            <p:nvPr/>
          </p:nvSpPr>
          <p:spPr bwMode="auto">
            <a:xfrm flipH="1">
              <a:off x="3939" y="2740"/>
              <a:ext cx="122" cy="17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2233" name="Line 8"/>
            <p:cNvSpPr>
              <a:spLocks noChangeShapeType="1"/>
            </p:cNvSpPr>
            <p:nvPr/>
          </p:nvSpPr>
          <p:spPr bwMode="auto">
            <a:xfrm flipH="1">
              <a:off x="4842" y="2553"/>
              <a:ext cx="94" cy="21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2234" name="Line 9"/>
            <p:cNvSpPr>
              <a:spLocks noChangeShapeType="1"/>
            </p:cNvSpPr>
            <p:nvPr/>
          </p:nvSpPr>
          <p:spPr bwMode="auto">
            <a:xfrm flipV="1">
              <a:off x="4539" y="1358"/>
              <a:ext cx="1" cy="146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73770" name="Rectangle 10"/>
            <p:cNvSpPr>
              <a:spLocks noChangeArrowheads="1"/>
            </p:cNvSpPr>
            <p:nvPr/>
          </p:nvSpPr>
          <p:spPr bwMode="auto">
            <a:xfrm>
              <a:off x="3655" y="602"/>
              <a:ext cx="78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Augmentation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3771" name="Rectangle 11"/>
            <p:cNvSpPr>
              <a:spLocks noChangeArrowheads="1"/>
            </p:cNvSpPr>
            <p:nvPr/>
          </p:nvSpPr>
          <p:spPr bwMode="auto">
            <a:xfrm>
              <a:off x="3093" y="2911"/>
              <a:ext cx="80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Aortic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End-Diastolic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3772" name="Rectangle 12"/>
            <p:cNvSpPr>
              <a:spLocks noChangeArrowheads="1"/>
            </p:cNvSpPr>
            <p:nvPr/>
          </p:nvSpPr>
          <p:spPr bwMode="auto">
            <a:xfrm>
              <a:off x="4416" y="2829"/>
              <a:ext cx="92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Unassisted Aortic </a:t>
              </a:r>
            </a:p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End-Diastolic </a:t>
              </a:r>
            </a:p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Pressure</a:t>
              </a: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3773" name="Text Box 13"/>
            <p:cNvSpPr txBox="1">
              <a:spLocks noChangeArrowheads="1"/>
            </p:cNvSpPr>
            <p:nvPr/>
          </p:nvSpPr>
          <p:spPr bwMode="auto">
            <a:xfrm>
              <a:off x="171" y="881"/>
              <a:ext cx="2560" cy="295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Premature deflation of the IAB during the diastolic phase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endParaRPr lang="en-US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Waveform Characteristics:</a:t>
              </a:r>
              <a:endPara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</a:t>
              </a: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•	Deflation of IAB is seen as a sharp 	drop following diastolic augmentation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Sub-optimal diastolic augmentation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Assisted aortic end-diastolic pressure may be equal to or less than the unassisted aortic end-diastolic pressure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Assisted systolic pressure may rise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Physiologic Effects:</a:t>
              </a:r>
              <a:endPara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Sub-optimal coronary perfusion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Potential for retrograde coronary and carotid blood flow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Angina may occur as a result of retrograde coronary blood flow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Sub-optimal afterload reduction</a:t>
              </a:r>
            </a:p>
            <a:p>
              <a:pPr marL="404813" indent="-404813">
                <a:lnSpc>
                  <a:spcPct val="90000"/>
                </a:lnSpc>
                <a:tabLst>
                  <a:tab pos="161925" algn="l"/>
                  <a:tab pos="404813" algn="l"/>
                </a:tabLst>
                <a:defRPr/>
              </a:pP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•	Increased MVO</a:t>
              </a:r>
              <a:r>
                <a:rPr lang="en-US" sz="1600" baseline="-25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r>
                <a:rPr lang="en-US" sz="16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demand</a:t>
              </a:r>
              <a:endPara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97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77858" name="Rectangle 2"/>
          <p:cNvSpPr>
            <a:spLocks noChangeArrowheads="1"/>
          </p:cNvSpPr>
          <p:nvPr/>
        </p:nvSpPr>
        <p:spPr bwMode="auto">
          <a:xfrm>
            <a:off x="2707217" y="566739"/>
            <a:ext cx="537647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31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Timing Errors - Late Deflation</a:t>
            </a: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359833" y="1433514"/>
            <a:ext cx="11328401" cy="4729162"/>
            <a:chOff x="170" y="903"/>
            <a:chExt cx="5352" cy="2979"/>
          </a:xfrm>
        </p:grpSpPr>
        <p:sp>
          <p:nvSpPr>
            <p:cNvPr id="377860" name="Rectangle 4"/>
            <p:cNvSpPr>
              <a:spLocks noChangeArrowheads="1"/>
            </p:cNvSpPr>
            <p:nvPr/>
          </p:nvSpPr>
          <p:spPr bwMode="auto">
            <a:xfrm>
              <a:off x="3696" y="903"/>
              <a:ext cx="75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Diastolic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Augmentation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7861" name="Rectangle 5"/>
            <p:cNvSpPr>
              <a:spLocks noChangeArrowheads="1"/>
            </p:cNvSpPr>
            <p:nvPr/>
          </p:nvSpPr>
          <p:spPr bwMode="auto">
            <a:xfrm>
              <a:off x="3968" y="3252"/>
              <a:ext cx="80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Assisted Aortic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End-Diastolic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Pressure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279" name="Freeform 6"/>
            <p:cNvSpPr>
              <a:spLocks/>
            </p:cNvSpPr>
            <p:nvPr/>
          </p:nvSpPr>
          <p:spPr bwMode="auto">
            <a:xfrm>
              <a:off x="2775" y="1463"/>
              <a:ext cx="2747" cy="1504"/>
            </a:xfrm>
            <a:custGeom>
              <a:avLst/>
              <a:gdLst>
                <a:gd name="T0" fmla="*/ 0 w 3090"/>
                <a:gd name="T1" fmla="*/ 1464 h 1504"/>
                <a:gd name="T2" fmla="*/ 12 w 3090"/>
                <a:gd name="T3" fmla="*/ 1464 h 1504"/>
                <a:gd name="T4" fmla="*/ 37 w 3090"/>
                <a:gd name="T5" fmla="*/ 1464 h 1504"/>
                <a:gd name="T6" fmla="*/ 73 w 3090"/>
                <a:gd name="T7" fmla="*/ 1448 h 1504"/>
                <a:gd name="T8" fmla="*/ 98 w 3090"/>
                <a:gd name="T9" fmla="*/ 1382 h 1504"/>
                <a:gd name="T10" fmla="*/ 117 w 3090"/>
                <a:gd name="T11" fmla="*/ 1285 h 1504"/>
                <a:gd name="T12" fmla="*/ 199 w 3090"/>
                <a:gd name="T13" fmla="*/ 561 h 1504"/>
                <a:gd name="T14" fmla="*/ 212 w 3090"/>
                <a:gd name="T15" fmla="*/ 488 h 1504"/>
                <a:gd name="T16" fmla="*/ 228 w 3090"/>
                <a:gd name="T17" fmla="*/ 464 h 1504"/>
                <a:gd name="T18" fmla="*/ 251 w 3090"/>
                <a:gd name="T19" fmla="*/ 464 h 1504"/>
                <a:gd name="T20" fmla="*/ 268 w 3090"/>
                <a:gd name="T21" fmla="*/ 496 h 1504"/>
                <a:gd name="T22" fmla="*/ 292 w 3090"/>
                <a:gd name="T23" fmla="*/ 578 h 1504"/>
                <a:gd name="T24" fmla="*/ 331 w 3090"/>
                <a:gd name="T25" fmla="*/ 943 h 1504"/>
                <a:gd name="T26" fmla="*/ 368 w 3090"/>
                <a:gd name="T27" fmla="*/ 708 h 1504"/>
                <a:gd name="T28" fmla="*/ 406 w 3090"/>
                <a:gd name="T29" fmla="*/ 407 h 1504"/>
                <a:gd name="T30" fmla="*/ 431 w 3090"/>
                <a:gd name="T31" fmla="*/ 187 h 1504"/>
                <a:gd name="T32" fmla="*/ 444 w 3090"/>
                <a:gd name="T33" fmla="*/ 82 h 1504"/>
                <a:gd name="T34" fmla="*/ 452 w 3090"/>
                <a:gd name="T35" fmla="*/ 25 h 1504"/>
                <a:gd name="T36" fmla="*/ 477 w 3090"/>
                <a:gd name="T37" fmla="*/ 0 h 1504"/>
                <a:gd name="T38" fmla="*/ 492 w 3090"/>
                <a:gd name="T39" fmla="*/ 9 h 1504"/>
                <a:gd name="T40" fmla="*/ 510 w 3090"/>
                <a:gd name="T41" fmla="*/ 65 h 1504"/>
                <a:gd name="T42" fmla="*/ 527 w 3090"/>
                <a:gd name="T43" fmla="*/ 179 h 1504"/>
                <a:gd name="T44" fmla="*/ 558 w 3090"/>
                <a:gd name="T45" fmla="*/ 675 h 1504"/>
                <a:gd name="T46" fmla="*/ 578 w 3090"/>
                <a:gd name="T47" fmla="*/ 813 h 1504"/>
                <a:gd name="T48" fmla="*/ 597 w 3090"/>
                <a:gd name="T49" fmla="*/ 895 h 1504"/>
                <a:gd name="T50" fmla="*/ 647 w 3090"/>
                <a:gd name="T51" fmla="*/ 1017 h 1504"/>
                <a:gd name="T52" fmla="*/ 705 w 3090"/>
                <a:gd name="T53" fmla="*/ 1220 h 1504"/>
                <a:gd name="T54" fmla="*/ 751 w 3090"/>
                <a:gd name="T55" fmla="*/ 1504 h 1504"/>
                <a:gd name="T56" fmla="*/ 872 w 3090"/>
                <a:gd name="T57" fmla="*/ 1155 h 1504"/>
                <a:gd name="T58" fmla="*/ 908 w 3090"/>
                <a:gd name="T59" fmla="*/ 1049 h 1504"/>
                <a:gd name="T60" fmla="*/ 929 w 3090"/>
                <a:gd name="T61" fmla="*/ 992 h 1504"/>
                <a:gd name="T62" fmla="*/ 945 w 3090"/>
                <a:gd name="T63" fmla="*/ 984 h 1504"/>
                <a:gd name="T64" fmla="*/ 967 w 3090"/>
                <a:gd name="T65" fmla="*/ 1009 h 1504"/>
                <a:gd name="T66" fmla="*/ 980 w 3090"/>
                <a:gd name="T67" fmla="*/ 1065 h 1504"/>
                <a:gd name="T68" fmla="*/ 993 w 3090"/>
                <a:gd name="T69" fmla="*/ 1155 h 1504"/>
                <a:gd name="T70" fmla="*/ 997 w 3090"/>
                <a:gd name="T71" fmla="*/ 1261 h 1504"/>
                <a:gd name="T72" fmla="*/ 1015 w 3090"/>
                <a:gd name="T73" fmla="*/ 1187 h 1504"/>
                <a:gd name="T74" fmla="*/ 1021 w 3090"/>
                <a:gd name="T75" fmla="*/ 1285 h 1504"/>
                <a:gd name="T76" fmla="*/ 1038 w 3090"/>
                <a:gd name="T77" fmla="*/ 1358 h 1504"/>
                <a:gd name="T78" fmla="*/ 1063 w 3090"/>
                <a:gd name="T79" fmla="*/ 1407 h 1504"/>
                <a:gd name="T80" fmla="*/ 1100 w 3090"/>
                <a:gd name="T81" fmla="*/ 1456 h 1504"/>
                <a:gd name="T82" fmla="*/ 1136 w 3090"/>
                <a:gd name="T83" fmla="*/ 1480 h 1504"/>
                <a:gd name="T84" fmla="*/ 1168 w 3090"/>
                <a:gd name="T85" fmla="*/ 1488 h 1504"/>
                <a:gd name="T86" fmla="*/ 1206 w 3090"/>
                <a:gd name="T87" fmla="*/ 1480 h 15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090"/>
                <a:gd name="T133" fmla="*/ 0 h 1504"/>
                <a:gd name="T134" fmla="*/ 3090 w 3090"/>
                <a:gd name="T135" fmla="*/ 1504 h 15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090" h="1504">
                  <a:moveTo>
                    <a:pt x="0" y="1464"/>
                  </a:moveTo>
                  <a:lnTo>
                    <a:pt x="33" y="1464"/>
                  </a:lnTo>
                  <a:lnTo>
                    <a:pt x="98" y="1464"/>
                  </a:lnTo>
                  <a:lnTo>
                    <a:pt x="187" y="1448"/>
                  </a:lnTo>
                  <a:lnTo>
                    <a:pt x="252" y="1382"/>
                  </a:lnTo>
                  <a:lnTo>
                    <a:pt x="301" y="1285"/>
                  </a:lnTo>
                  <a:lnTo>
                    <a:pt x="512" y="561"/>
                  </a:lnTo>
                  <a:lnTo>
                    <a:pt x="545" y="488"/>
                  </a:lnTo>
                  <a:lnTo>
                    <a:pt x="586" y="464"/>
                  </a:lnTo>
                  <a:lnTo>
                    <a:pt x="642" y="464"/>
                  </a:lnTo>
                  <a:lnTo>
                    <a:pt x="691" y="496"/>
                  </a:lnTo>
                  <a:lnTo>
                    <a:pt x="748" y="578"/>
                  </a:lnTo>
                  <a:lnTo>
                    <a:pt x="846" y="943"/>
                  </a:lnTo>
                  <a:lnTo>
                    <a:pt x="943" y="708"/>
                  </a:lnTo>
                  <a:lnTo>
                    <a:pt x="1041" y="407"/>
                  </a:lnTo>
                  <a:lnTo>
                    <a:pt x="1106" y="187"/>
                  </a:lnTo>
                  <a:lnTo>
                    <a:pt x="1138" y="82"/>
                  </a:lnTo>
                  <a:lnTo>
                    <a:pt x="1163" y="25"/>
                  </a:lnTo>
                  <a:lnTo>
                    <a:pt x="1220" y="0"/>
                  </a:lnTo>
                  <a:lnTo>
                    <a:pt x="1260" y="9"/>
                  </a:lnTo>
                  <a:lnTo>
                    <a:pt x="1309" y="65"/>
                  </a:lnTo>
                  <a:lnTo>
                    <a:pt x="1350" y="179"/>
                  </a:lnTo>
                  <a:lnTo>
                    <a:pt x="1431" y="675"/>
                  </a:lnTo>
                  <a:lnTo>
                    <a:pt x="1480" y="813"/>
                  </a:lnTo>
                  <a:lnTo>
                    <a:pt x="1529" y="895"/>
                  </a:lnTo>
                  <a:lnTo>
                    <a:pt x="1659" y="1017"/>
                  </a:lnTo>
                  <a:lnTo>
                    <a:pt x="1805" y="1220"/>
                  </a:lnTo>
                  <a:lnTo>
                    <a:pt x="1927" y="1504"/>
                  </a:lnTo>
                  <a:lnTo>
                    <a:pt x="2236" y="1155"/>
                  </a:lnTo>
                  <a:lnTo>
                    <a:pt x="2325" y="1049"/>
                  </a:lnTo>
                  <a:lnTo>
                    <a:pt x="2382" y="992"/>
                  </a:lnTo>
                  <a:lnTo>
                    <a:pt x="2423" y="984"/>
                  </a:lnTo>
                  <a:lnTo>
                    <a:pt x="2480" y="1009"/>
                  </a:lnTo>
                  <a:lnTo>
                    <a:pt x="2512" y="1065"/>
                  </a:lnTo>
                  <a:lnTo>
                    <a:pt x="2545" y="1155"/>
                  </a:lnTo>
                  <a:lnTo>
                    <a:pt x="2553" y="1261"/>
                  </a:lnTo>
                  <a:lnTo>
                    <a:pt x="2602" y="1187"/>
                  </a:lnTo>
                  <a:lnTo>
                    <a:pt x="2618" y="1285"/>
                  </a:lnTo>
                  <a:lnTo>
                    <a:pt x="2659" y="1358"/>
                  </a:lnTo>
                  <a:lnTo>
                    <a:pt x="2724" y="1407"/>
                  </a:lnTo>
                  <a:lnTo>
                    <a:pt x="2821" y="1456"/>
                  </a:lnTo>
                  <a:lnTo>
                    <a:pt x="2911" y="1480"/>
                  </a:lnTo>
                  <a:lnTo>
                    <a:pt x="2992" y="1488"/>
                  </a:lnTo>
                  <a:lnTo>
                    <a:pt x="3090" y="1480"/>
                  </a:lnTo>
                </a:path>
              </a:pathLst>
            </a:custGeom>
            <a:noFill/>
            <a:ln w="52388">
              <a:solidFill>
                <a:srgbClr val="FE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0" name="Line 7"/>
            <p:cNvSpPr>
              <a:spLocks noChangeShapeType="1"/>
            </p:cNvSpPr>
            <p:nvPr/>
          </p:nvSpPr>
          <p:spPr bwMode="auto">
            <a:xfrm flipV="1">
              <a:off x="3317" y="1707"/>
              <a:ext cx="1" cy="163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1" name="Line 8"/>
            <p:cNvSpPr>
              <a:spLocks noChangeShapeType="1"/>
            </p:cNvSpPr>
            <p:nvPr/>
          </p:nvSpPr>
          <p:spPr bwMode="auto">
            <a:xfrm flipV="1">
              <a:off x="3881" y="1252"/>
              <a:ext cx="1" cy="17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2" name="Line 9"/>
            <p:cNvSpPr>
              <a:spLocks noChangeShapeType="1"/>
            </p:cNvSpPr>
            <p:nvPr/>
          </p:nvSpPr>
          <p:spPr bwMode="auto">
            <a:xfrm>
              <a:off x="4495" y="3032"/>
              <a:ext cx="1" cy="17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3" name="Arc 10"/>
            <p:cNvSpPr>
              <a:spLocks/>
            </p:cNvSpPr>
            <p:nvPr/>
          </p:nvSpPr>
          <p:spPr bwMode="auto">
            <a:xfrm>
              <a:off x="3541" y="2432"/>
              <a:ext cx="130" cy="79"/>
            </a:xfrm>
            <a:custGeom>
              <a:avLst/>
              <a:gdLst>
                <a:gd name="T0" fmla="*/ 0 w 21600"/>
                <a:gd name="T1" fmla="*/ 0 h 11665"/>
                <a:gd name="T2" fmla="*/ 0 w 21600"/>
                <a:gd name="T3" fmla="*/ 0 h 11665"/>
                <a:gd name="T4" fmla="*/ 0 w 21600"/>
                <a:gd name="T5" fmla="*/ 0 h 1166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665"/>
                <a:gd name="T11" fmla="*/ 21600 w 21600"/>
                <a:gd name="T12" fmla="*/ 11665 h 116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665" fill="none" extrusionOk="0">
                  <a:moveTo>
                    <a:pt x="20794" y="-1"/>
                  </a:moveTo>
                  <a:cubicBezTo>
                    <a:pt x="21328" y="1902"/>
                    <a:pt x="21600" y="3868"/>
                    <a:pt x="21600" y="5845"/>
                  </a:cubicBezTo>
                  <a:cubicBezTo>
                    <a:pt x="21600" y="7812"/>
                    <a:pt x="21331" y="9770"/>
                    <a:pt x="20801" y="11665"/>
                  </a:cubicBezTo>
                </a:path>
                <a:path w="21600" h="11665" stroke="0" extrusionOk="0">
                  <a:moveTo>
                    <a:pt x="20794" y="-1"/>
                  </a:moveTo>
                  <a:cubicBezTo>
                    <a:pt x="21328" y="1902"/>
                    <a:pt x="21600" y="3868"/>
                    <a:pt x="21600" y="5845"/>
                  </a:cubicBezTo>
                  <a:cubicBezTo>
                    <a:pt x="21600" y="7812"/>
                    <a:pt x="21331" y="9770"/>
                    <a:pt x="20801" y="11665"/>
                  </a:cubicBezTo>
                  <a:lnTo>
                    <a:pt x="0" y="5845"/>
                  </a:lnTo>
                  <a:lnTo>
                    <a:pt x="20794" y="-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4" name="Arc 11"/>
            <p:cNvSpPr>
              <a:spLocks/>
            </p:cNvSpPr>
            <p:nvPr/>
          </p:nvSpPr>
          <p:spPr bwMode="auto">
            <a:xfrm>
              <a:off x="4011" y="2432"/>
              <a:ext cx="130" cy="79"/>
            </a:xfrm>
            <a:custGeom>
              <a:avLst/>
              <a:gdLst>
                <a:gd name="T0" fmla="*/ 0 w 21600"/>
                <a:gd name="T1" fmla="*/ 0 h 11689"/>
                <a:gd name="T2" fmla="*/ 0 w 21600"/>
                <a:gd name="T3" fmla="*/ 0 h 11689"/>
                <a:gd name="T4" fmla="*/ 0 w 21600"/>
                <a:gd name="T5" fmla="*/ 0 h 116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11689"/>
                <a:gd name="T11" fmla="*/ 21600 w 21600"/>
                <a:gd name="T12" fmla="*/ 11689 h 116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1689" fill="none" extrusionOk="0">
                  <a:moveTo>
                    <a:pt x="802" y="11688"/>
                  </a:moveTo>
                  <a:cubicBezTo>
                    <a:pt x="269" y="9790"/>
                    <a:pt x="0" y="7828"/>
                    <a:pt x="0" y="5857"/>
                  </a:cubicBezTo>
                  <a:cubicBezTo>
                    <a:pt x="-1" y="3876"/>
                    <a:pt x="272" y="1906"/>
                    <a:pt x="809" y="0"/>
                  </a:cubicBezTo>
                </a:path>
                <a:path w="21600" h="11689" stroke="0" extrusionOk="0">
                  <a:moveTo>
                    <a:pt x="802" y="11688"/>
                  </a:moveTo>
                  <a:cubicBezTo>
                    <a:pt x="269" y="9790"/>
                    <a:pt x="0" y="7828"/>
                    <a:pt x="0" y="5857"/>
                  </a:cubicBezTo>
                  <a:cubicBezTo>
                    <a:pt x="-1" y="3876"/>
                    <a:pt x="272" y="1906"/>
                    <a:pt x="809" y="0"/>
                  </a:cubicBezTo>
                  <a:lnTo>
                    <a:pt x="21600" y="5857"/>
                  </a:lnTo>
                  <a:lnTo>
                    <a:pt x="802" y="116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5" name="Line 12"/>
            <p:cNvSpPr>
              <a:spLocks noChangeShapeType="1"/>
            </p:cNvSpPr>
            <p:nvPr/>
          </p:nvSpPr>
          <p:spPr bwMode="auto">
            <a:xfrm>
              <a:off x="3636" y="2472"/>
              <a:ext cx="411" cy="1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6" name="Arc 13"/>
            <p:cNvSpPr>
              <a:spLocks/>
            </p:cNvSpPr>
            <p:nvPr/>
          </p:nvSpPr>
          <p:spPr bwMode="auto">
            <a:xfrm>
              <a:off x="4510" y="2665"/>
              <a:ext cx="110" cy="132"/>
            </a:xfrm>
            <a:custGeom>
              <a:avLst/>
              <a:gdLst>
                <a:gd name="T0" fmla="*/ 0 w 18356"/>
                <a:gd name="T1" fmla="*/ 0 h 19457"/>
                <a:gd name="T2" fmla="*/ 0 w 18356"/>
                <a:gd name="T3" fmla="*/ 0 h 19457"/>
                <a:gd name="T4" fmla="*/ 0 w 18356"/>
                <a:gd name="T5" fmla="*/ 0 h 19457"/>
                <a:gd name="T6" fmla="*/ 0 60000 65536"/>
                <a:gd name="T7" fmla="*/ 0 60000 65536"/>
                <a:gd name="T8" fmla="*/ 0 60000 65536"/>
                <a:gd name="T9" fmla="*/ 0 w 18356"/>
                <a:gd name="T10" fmla="*/ 0 h 19457"/>
                <a:gd name="T11" fmla="*/ 18356 w 18356"/>
                <a:gd name="T12" fmla="*/ 19457 h 194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356" h="19457" fill="none" extrusionOk="0">
                  <a:moveTo>
                    <a:pt x="9379" y="-1"/>
                  </a:moveTo>
                  <a:cubicBezTo>
                    <a:pt x="13077" y="1782"/>
                    <a:pt x="16191" y="4582"/>
                    <a:pt x="18355" y="8072"/>
                  </a:cubicBezTo>
                </a:path>
                <a:path w="18356" h="19457" stroke="0" extrusionOk="0">
                  <a:moveTo>
                    <a:pt x="9379" y="-1"/>
                  </a:moveTo>
                  <a:cubicBezTo>
                    <a:pt x="13077" y="1782"/>
                    <a:pt x="16191" y="4582"/>
                    <a:pt x="18355" y="8072"/>
                  </a:cubicBezTo>
                  <a:lnTo>
                    <a:pt x="0" y="19457"/>
                  </a:lnTo>
                  <a:lnTo>
                    <a:pt x="9379" y="-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7" name="Arc 14"/>
            <p:cNvSpPr>
              <a:spLocks/>
            </p:cNvSpPr>
            <p:nvPr/>
          </p:nvSpPr>
          <p:spPr bwMode="auto">
            <a:xfrm>
              <a:off x="4695" y="2423"/>
              <a:ext cx="111" cy="132"/>
            </a:xfrm>
            <a:custGeom>
              <a:avLst/>
              <a:gdLst>
                <a:gd name="T0" fmla="*/ 0 w 18375"/>
                <a:gd name="T1" fmla="*/ 0 h 19442"/>
                <a:gd name="T2" fmla="*/ 0 w 18375"/>
                <a:gd name="T3" fmla="*/ 0 h 19442"/>
                <a:gd name="T4" fmla="*/ 0 w 18375"/>
                <a:gd name="T5" fmla="*/ 0 h 19442"/>
                <a:gd name="T6" fmla="*/ 0 60000 65536"/>
                <a:gd name="T7" fmla="*/ 0 60000 65536"/>
                <a:gd name="T8" fmla="*/ 0 60000 65536"/>
                <a:gd name="T9" fmla="*/ 0 w 18375"/>
                <a:gd name="T10" fmla="*/ 0 h 19442"/>
                <a:gd name="T11" fmla="*/ 18375 w 18375"/>
                <a:gd name="T12" fmla="*/ 19442 h 194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375" h="19442" fill="none" extrusionOk="0">
                  <a:moveTo>
                    <a:pt x="8963" y="19441"/>
                  </a:moveTo>
                  <a:cubicBezTo>
                    <a:pt x="5267" y="17652"/>
                    <a:pt x="2158" y="14847"/>
                    <a:pt x="-1" y="11354"/>
                  </a:cubicBezTo>
                </a:path>
                <a:path w="18375" h="19442" stroke="0" extrusionOk="0">
                  <a:moveTo>
                    <a:pt x="8963" y="19441"/>
                  </a:moveTo>
                  <a:cubicBezTo>
                    <a:pt x="5267" y="17652"/>
                    <a:pt x="2158" y="14847"/>
                    <a:pt x="-1" y="11354"/>
                  </a:cubicBezTo>
                  <a:lnTo>
                    <a:pt x="18375" y="0"/>
                  </a:lnTo>
                  <a:lnTo>
                    <a:pt x="8963" y="194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4288" name="Line 15"/>
            <p:cNvSpPr>
              <a:spLocks noChangeShapeType="1"/>
            </p:cNvSpPr>
            <p:nvPr/>
          </p:nvSpPr>
          <p:spPr bwMode="auto">
            <a:xfrm flipV="1">
              <a:off x="4589" y="2528"/>
              <a:ext cx="137" cy="163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377872" name="Rectangle 16"/>
            <p:cNvSpPr>
              <a:spLocks noChangeArrowheads="1"/>
            </p:cNvSpPr>
            <p:nvPr/>
          </p:nvSpPr>
          <p:spPr bwMode="auto">
            <a:xfrm>
              <a:off x="3003" y="1374"/>
              <a:ext cx="5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Unassisted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Systole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7873" name="Rectangle 17"/>
            <p:cNvSpPr>
              <a:spLocks noChangeArrowheads="1"/>
            </p:cNvSpPr>
            <p:nvPr/>
          </p:nvSpPr>
          <p:spPr bwMode="auto">
            <a:xfrm>
              <a:off x="3436" y="2621"/>
              <a:ext cx="678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Widened </a:t>
              </a:r>
            </a:p>
            <a:p>
              <a:pPr algn="ctr">
                <a:defRPr/>
              </a:pPr>
              <a:r>
                <a:rPr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Appearance</a:t>
              </a:r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291" name="Rectangle 18"/>
            <p:cNvSpPr>
              <a:spLocks noChangeArrowheads="1"/>
            </p:cNvSpPr>
            <p:nvPr/>
          </p:nvSpPr>
          <p:spPr bwMode="auto">
            <a:xfrm>
              <a:off x="4480" y="1903"/>
              <a:ext cx="999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FF"/>
                  </a:solidFill>
                </a:rPr>
                <a:t>Prolonged Rate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FF"/>
                  </a:solidFill>
                </a:rPr>
                <a:t>of Rise of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FFFFFF"/>
                  </a:solidFill>
                </a:rPr>
                <a:t>Assisted Systole</a:t>
              </a:r>
              <a:endParaRPr lang="en-US" altLang="en-US" sz="2400"/>
            </a:p>
          </p:txBody>
        </p:sp>
        <p:sp>
          <p:nvSpPr>
            <p:cNvPr id="54292" name="Text Box 19"/>
            <p:cNvSpPr txBox="1">
              <a:spLocks noChangeArrowheads="1"/>
            </p:cNvSpPr>
            <p:nvPr/>
          </p:nvSpPr>
          <p:spPr bwMode="auto">
            <a:xfrm>
              <a:off x="170" y="1160"/>
              <a:ext cx="2605" cy="2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461963" indent="-461963">
                <a:spcBef>
                  <a:spcPct val="20000"/>
                </a:spcBef>
                <a:buChar char="•"/>
                <a:tabLst>
                  <a:tab pos="228600" algn="l"/>
                  <a:tab pos="457200" algn="l"/>
                </a:tabLst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228600" algn="l"/>
                  <a:tab pos="457200" algn="l"/>
                </a:tabLs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228600" algn="l"/>
                  <a:tab pos="457200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228600" algn="l"/>
                  <a:tab pos="457200" algn="l"/>
                </a:tabLs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rgbClr val="FFFFFF"/>
                  </a:solidFill>
                </a:rPr>
                <a:t>Deflation of the IAB as the aortic valve is beginning to open</a:t>
              </a:r>
              <a:endParaRPr lang="en-US" altLang="en-US" sz="2400" baseline="-2500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endParaRPr lang="en-US" altLang="en-US" sz="2000" baseline="-2500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solidFill>
                    <a:srgbClr val="FFFFFF"/>
                  </a:solidFill>
                </a:rPr>
                <a:t>Waveform Characteristics:</a:t>
              </a:r>
              <a:endParaRPr lang="en-US" altLang="en-US" sz="1500" b="1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Assisted aortic end-diastolic pressure may be equal to the unassisted aortic end-diastolic pressure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Rate of rise of assisted systole is prolonged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Diastolic augmentation may appear widened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endParaRPr lang="en-US" altLang="en-US" sz="150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solidFill>
                    <a:srgbClr val="FFFFFF"/>
                  </a:solidFill>
                </a:rPr>
                <a:t>Physiologic Effects:</a:t>
              </a:r>
              <a:endParaRPr lang="en-US" altLang="en-US" sz="1500" b="1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Afterload reduction is essentially 	absent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Increased MVO</a:t>
              </a:r>
              <a:r>
                <a:rPr lang="en-US" altLang="en-US" sz="1500" baseline="-25000">
                  <a:solidFill>
                    <a:srgbClr val="FFFFFF"/>
                  </a:solidFill>
                </a:rPr>
                <a:t>2</a:t>
              </a:r>
              <a:r>
                <a:rPr lang="en-US" altLang="en-US" sz="1500">
                  <a:solidFill>
                    <a:srgbClr val="FFFFFF"/>
                  </a:solidFill>
                </a:rPr>
                <a:t> consumption due to the left ventricle ejecting against a greater resistance and a prolonged isovolumetric contraction phase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500">
                  <a:solidFill>
                    <a:srgbClr val="FFFFFF"/>
                  </a:solidFill>
                </a:rPr>
                <a:t>	•	IAB may impede left ventricular ejection and increase the afterload</a:t>
              </a: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endParaRPr lang="en-US" altLang="en-US" sz="150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endParaRPr lang="en-US" altLang="en-US" sz="1600">
                <a:solidFill>
                  <a:srgbClr val="FFFFFF"/>
                </a:solidFill>
              </a:endParaRPr>
            </a:p>
            <a:p>
              <a:pPr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endParaRPr lang="en-US" altLang="en-US" sz="16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9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11457517" cy="1143000"/>
          </a:xfrm>
        </p:spPr>
        <p:txBody>
          <a:bodyPr/>
          <a:lstStyle/>
          <a:p>
            <a:r>
              <a:rPr lang="en-US" altLang="en-US" b="1" smtClean="0">
                <a:latin typeface="Arial" pitchFamily="34" charset="0"/>
                <a:cs typeface="Arial" pitchFamily="34" charset="0"/>
              </a:rPr>
              <a:t>Side Effects and Complications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Limb ischaemia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Bleeding at the insertion site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Thrombocytopenia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Immobility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Balloon leak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Infection</a:t>
            </a:r>
          </a:p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Aortic dissection</a:t>
            </a:r>
          </a:p>
        </p:txBody>
      </p:sp>
    </p:spTree>
    <p:extLst>
      <p:ext uri="{BB962C8B-B14F-4D97-AF65-F5344CB8AC3E}">
        <p14:creationId xmlns:p14="http://schemas.microsoft.com/office/powerpoint/2010/main" val="51726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b="1" smtClean="0">
                <a:latin typeface="Arial" pitchFamily="34" charset="0"/>
                <a:cs typeface="Arial" pitchFamily="34" charset="0"/>
              </a:rPr>
              <a:t>Limb Ischaemia</a:t>
            </a:r>
            <a:endParaRPr lang="en-US" altLang="en-US" b="1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• </a:t>
            </a:r>
            <a:r>
              <a:rPr lang="en-US" alt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Major </a:t>
            </a:r>
            <a:r>
              <a:rPr lang="en-US" altLang="en-US" smtClean="0">
                <a:latin typeface="Arial" pitchFamily="34" charset="0"/>
                <a:cs typeface="Arial" pitchFamily="34" charset="0"/>
              </a:rPr>
              <a:t>- loss of pulse, loss of sensation, abnormal limb temperature or pallor, requiring surgical intervention, arterial repair and/or amputation				</a:t>
            </a:r>
            <a:r>
              <a:rPr lang="en-US" altLang="en-US" sz="1600" smtClean="0">
                <a:latin typeface="Arial" pitchFamily="34" charset="0"/>
                <a:cs typeface="Arial" pitchFamily="34" charset="0"/>
              </a:rPr>
              <a:t>					    </a:t>
            </a:r>
          </a:p>
          <a:p>
            <a:pPr>
              <a:buFont typeface="Wingdings" pitchFamily="2" charset="2"/>
              <a:buNone/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• </a:t>
            </a:r>
            <a:r>
              <a:rPr lang="en-US" alt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Minor</a:t>
            </a:r>
            <a:r>
              <a:rPr lang="en-US" altLang="en-US" smtClean="0">
                <a:latin typeface="Arial" pitchFamily="34" charset="0"/>
                <a:cs typeface="Arial" pitchFamily="34" charset="0"/>
              </a:rPr>
              <a:t> - anticipated, decreased arterial flow as manifested by diminished pulse that resolves with balloon removal </a:t>
            </a:r>
          </a:p>
          <a:p>
            <a:pPr>
              <a:buFont typeface="Wingdings" pitchFamily="2" charset="2"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972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b="1" smtClean="0">
                <a:latin typeface="Arial" pitchFamily="34" charset="0"/>
                <a:cs typeface="Arial" pitchFamily="34" charset="0"/>
              </a:rPr>
              <a:t>Bleeding</a:t>
            </a:r>
            <a:endParaRPr lang="en-US" altLang="en-US" b="1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Major</a:t>
            </a:r>
            <a:r>
              <a:rPr lang="en-US" altLang="en-US" smtClean="0">
                <a:latin typeface="Arial" pitchFamily="34" charset="0"/>
                <a:cs typeface="Arial" pitchFamily="34" charset="0"/>
              </a:rPr>
              <a:t> - haemodynamic compromise that requires a transfusion of blood or surgical intervention									</a:t>
            </a:r>
          </a:p>
          <a:p>
            <a:r>
              <a:rPr lang="en-US" alt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Minor</a:t>
            </a:r>
            <a:r>
              <a:rPr lang="en-US" altLang="en-US" smtClean="0">
                <a:latin typeface="Arial" pitchFamily="34" charset="0"/>
                <a:cs typeface="Arial" pitchFamily="34" charset="0"/>
              </a:rPr>
              <a:t> - anticipated, minor haematomas, oozing from puncture site, additional pressure dressing may be used, no medical or surgical intervention required</a:t>
            </a:r>
          </a:p>
        </p:txBody>
      </p:sp>
    </p:spTree>
    <p:extLst>
      <p:ext uri="{BB962C8B-B14F-4D97-AF65-F5344CB8AC3E}">
        <p14:creationId xmlns:p14="http://schemas.microsoft.com/office/powerpoint/2010/main" val="38693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5" name="Content Placeholder 5" descr="aort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" b="9673"/>
          <a:stretch>
            <a:fillRect/>
          </a:stretch>
        </p:blipFill>
        <p:spPr bwMode="auto">
          <a:xfrm>
            <a:off x="0" y="981075"/>
            <a:ext cx="12378267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or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118" y="188913"/>
            <a:ext cx="5829300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61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 descr="red membra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18" y="0"/>
            <a:ext cx="12211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058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81" name="Picture 5" descr="clot in ia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1" y="323850"/>
            <a:ext cx="9715500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982" name="Picture 6" descr="entrap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1" y="271463"/>
            <a:ext cx="6144683" cy="632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0859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5" descr="ecmo_520352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4429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2100" y="1844675"/>
            <a:ext cx="6527800" cy="2520950"/>
          </a:xfrm>
          <a:solidFill>
            <a:schemeClr val="accent2">
              <a:lumMod val="75000"/>
              <a:alpha val="70000"/>
            </a:schemeClr>
          </a:solidFill>
        </p:spPr>
        <p:txBody>
          <a:bodyPr/>
          <a:lstStyle/>
          <a:p>
            <a:pPr>
              <a:defRPr/>
            </a:pPr>
            <a:r>
              <a:rPr lang="en-GB" sz="4800" dirty="0">
                <a:latin typeface="Arial" pitchFamily="34" charset="0"/>
                <a:cs typeface="Arial" pitchFamily="34" charset="0"/>
              </a:rPr>
              <a:t>E C M O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7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What is ECMO ?</a:t>
            </a:r>
          </a:p>
        </p:txBody>
      </p:sp>
    </p:spTree>
    <p:extLst>
      <p:ext uri="{BB962C8B-B14F-4D97-AF65-F5344CB8AC3E}">
        <p14:creationId xmlns:p14="http://schemas.microsoft.com/office/powerpoint/2010/main" val="3801968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Considerations 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Indications 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Application 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Physiology 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Potential complications</a:t>
            </a:r>
          </a:p>
          <a:p>
            <a:pPr>
              <a:buFontTx/>
              <a:buNone/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626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28184" y="685800"/>
            <a:ext cx="9302749" cy="2057400"/>
          </a:xfrm>
        </p:spPr>
        <p:txBody>
          <a:bodyPr lIns="92075" tIns="46038" rIns="92075" bIns="46038"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xtra-</a:t>
            </a:r>
            <a:r>
              <a:rPr lang="en-GB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orporeal </a:t>
            </a:r>
            <a:r>
              <a:rPr lang="en-GB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embrane </a:t>
            </a:r>
            <a:r>
              <a:rPr lang="en-GB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b="1" dirty="0">
                <a:latin typeface="Arial" pitchFamily="34" charset="0"/>
                <a:cs typeface="Arial" pitchFamily="34" charset="0"/>
              </a:rPr>
              <a:t>xygenation</a:t>
            </a:r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/>
            </a:r>
            <a:br>
              <a:rPr lang="en-GB" b="1" dirty="0"/>
            </a:br>
            <a:r>
              <a:rPr lang="en-GB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ECMO</a:t>
            </a:r>
            <a:endParaRPr lang="en-GB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581151" y="3200400"/>
            <a:ext cx="9211733" cy="3048000"/>
          </a:xfrm>
        </p:spPr>
        <p:txBody>
          <a:bodyPr lIns="92075" tIns="46038" rIns="92075" bIns="46038"/>
          <a:lstStyle/>
          <a:p>
            <a:pPr algn="ctr">
              <a:buFontTx/>
              <a:buNone/>
            </a:pPr>
            <a:r>
              <a:rPr lang="en-GB" altLang="en-US" smtClean="0"/>
              <a:t>   </a:t>
            </a:r>
            <a:r>
              <a:rPr lang="en-GB" altLang="en-US" b="1" smtClean="0">
                <a:latin typeface="Arial" pitchFamily="34" charset="0"/>
                <a:cs typeface="Arial" pitchFamily="34" charset="0"/>
              </a:rPr>
              <a:t>A technique of extra-corporeal life support which uses heart-lung bypass techniques for days or weeks to support heart or lung function in the Intensive Care Unit.</a:t>
            </a:r>
          </a:p>
        </p:txBody>
      </p:sp>
    </p:spTree>
    <p:extLst>
      <p:ext uri="{BB962C8B-B14F-4D97-AF65-F5344CB8AC3E}">
        <p14:creationId xmlns:p14="http://schemas.microsoft.com/office/powerpoint/2010/main" val="12581135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Indications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334434" y="1981200"/>
            <a:ext cx="11425767" cy="4114800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Lung disease 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Acute 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Life threatening 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Reversible 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Unresponsive to conventional therapy 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None/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Additional cardiac support may be provided</a:t>
            </a:r>
          </a:p>
          <a:p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0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 Theory of ECMO</a:t>
            </a:r>
          </a:p>
        </p:txBody>
      </p:sp>
      <p:sp>
        <p:nvSpPr>
          <p:cNvPr id="70659" name="Rectangle 103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81200"/>
            <a:ext cx="5080000" cy="60960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  Broken Leg Analogy</a:t>
            </a:r>
          </a:p>
        </p:txBody>
      </p:sp>
      <p:graphicFrame>
        <p:nvGraphicFramePr>
          <p:cNvPr id="77828" name="Object 1028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935133" y="1739900"/>
          <a:ext cx="5344584" cy="421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Photo Editor Photo" r:id="rId4" imgW="3048426" imgH="3200000" progId="MSPhotoEd.3">
                  <p:embed/>
                </p:oleObj>
              </mc:Choice>
              <mc:Fallback>
                <p:oleObj name="Photo Editor Photo" r:id="rId4" imgW="3048426" imgH="320000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5133" y="1739900"/>
                        <a:ext cx="5344584" cy="421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0" name="Rectangle 1030"/>
          <p:cNvSpPr>
            <a:spLocks noChangeArrowheads="1"/>
          </p:cNvSpPr>
          <p:nvPr/>
        </p:nvSpPr>
        <p:spPr bwMode="auto">
          <a:xfrm>
            <a:off x="1422400" y="2743200"/>
            <a:ext cx="4368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ACUTE INJURY Requires REST not VIGOROUS EXERCISE to HEAL</a:t>
            </a:r>
            <a:endParaRPr lang="en-GB" altLang="en-US" sz="240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40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437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Ventilator Lung Injury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422400" y="1916113"/>
            <a:ext cx="10363200" cy="4114800"/>
          </a:xfrm>
        </p:spPr>
        <p:txBody>
          <a:bodyPr lIns="92075" tIns="46038" rIns="92075" bIns="46038"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Oxygen Toxicity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Barotrauma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Volutrauma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8906934" y="6430964"/>
            <a:ext cx="186013" cy="40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839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Two modes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60400" indent="-660400">
              <a:buFontTx/>
              <a:buNone/>
              <a:defRPr/>
            </a:pPr>
            <a:r>
              <a:rPr lang="en-GB" dirty="0">
                <a:solidFill>
                  <a:schemeClr val="hlink"/>
                </a:solidFill>
              </a:rPr>
              <a:t>	</a:t>
            </a:r>
            <a:r>
              <a:rPr lang="en-GB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eno</a:t>
            </a:r>
            <a:r>
              <a:rPr lang="en-GB" dirty="0">
                <a:latin typeface="Arial" pitchFamily="34" charset="0"/>
                <a:cs typeface="Arial" pitchFamily="34" charset="0"/>
              </a:rPr>
              <a:t>-</a:t>
            </a:r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GB" dirty="0">
                <a:latin typeface="Arial" pitchFamily="34" charset="0"/>
                <a:cs typeface="Arial" pitchFamily="34" charset="0"/>
              </a:rPr>
              <a:t>enous </a:t>
            </a:r>
          </a:p>
          <a:p>
            <a:pPr marL="1035050" lvl="1" indent="-577850"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only respiratory support</a:t>
            </a:r>
          </a:p>
          <a:p>
            <a:pPr marL="1035050" lvl="1" indent="-577850">
              <a:defRPr/>
            </a:pPr>
            <a:endParaRPr lang="en-GB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635000" indent="-577850">
              <a:buFontTx/>
              <a:buNone/>
              <a:defRPr/>
            </a:pPr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GB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eno</a:t>
            </a:r>
            <a:r>
              <a:rPr lang="en-GB" dirty="0">
                <a:latin typeface="Arial" pitchFamily="34" charset="0"/>
                <a:cs typeface="Arial" pitchFamily="34" charset="0"/>
              </a:rPr>
              <a:t>-</a:t>
            </a:r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GB" dirty="0">
                <a:latin typeface="Arial" pitchFamily="34" charset="0"/>
                <a:cs typeface="Arial" pitchFamily="34" charset="0"/>
              </a:rPr>
              <a:t>rterial (similar to CPB)</a:t>
            </a:r>
          </a:p>
          <a:p>
            <a:pPr marL="1035050" lvl="1" indent="-577850">
              <a:defRPr/>
            </a:pPr>
            <a:r>
              <a:rPr lang="en-GB" dirty="0">
                <a:latin typeface="Arial" pitchFamily="34" charset="0"/>
                <a:cs typeface="Arial" pitchFamily="34" charset="0"/>
              </a:rPr>
              <a:t>Full cardiovascular and respiratory support </a:t>
            </a:r>
          </a:p>
          <a:p>
            <a:pPr marL="1035050" lvl="1" indent="-577850"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  <a:p>
            <a:pPr marL="1035050" lvl="1" indent="-577850">
              <a:defRPr/>
            </a:pPr>
            <a:endParaRPr lang="en-GB" dirty="0">
              <a:latin typeface="Arial" pitchFamily="34" charset="0"/>
              <a:cs typeface="Arial" pitchFamily="34" charset="0"/>
            </a:endParaRPr>
          </a:p>
          <a:p>
            <a:pPr marL="635000" indent="-577850" algn="ctr">
              <a:buFontTx/>
              <a:buNone/>
              <a:defRPr/>
            </a:pPr>
            <a:r>
              <a:rPr lang="en-GB" dirty="0" err="1">
                <a:latin typeface="Arial" pitchFamily="34" charset="0"/>
                <a:cs typeface="Arial" pitchFamily="34" charset="0"/>
              </a:rPr>
              <a:t>Percutaneous</a:t>
            </a:r>
            <a:r>
              <a:rPr lang="en-GB" dirty="0">
                <a:latin typeface="Arial" pitchFamily="34" charset="0"/>
                <a:cs typeface="Arial" pitchFamily="34" charset="0"/>
              </a:rPr>
              <a:t>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cannualtion</a:t>
            </a:r>
            <a:r>
              <a:rPr lang="en-GB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1082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"/>
          <a:stretch>
            <a:fillRect/>
          </a:stretch>
        </p:blipFill>
        <p:spPr bwMode="auto">
          <a:xfrm>
            <a:off x="-768350" y="0"/>
            <a:ext cx="130196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06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04813"/>
            <a:ext cx="10363200" cy="685800"/>
          </a:xfrm>
          <a:noFill/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Veno-venous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284" y="1125539"/>
            <a:ext cx="10363200" cy="5089525"/>
          </a:xfrm>
          <a:noFill/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Normal pulmonary flow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O</a:t>
            </a:r>
            <a:r>
              <a:rPr lang="en-GB" altLang="en-US" baseline="-25000" smtClean="0">
                <a:latin typeface="Arial" pitchFamily="34" charset="0"/>
                <a:cs typeface="Arial" pitchFamily="34" charset="0"/>
              </a:rPr>
              <a:t>2 </a:t>
            </a:r>
            <a:r>
              <a:rPr lang="en-GB" altLang="en-US" smtClean="0">
                <a:latin typeface="Arial" pitchFamily="34" charset="0"/>
                <a:cs typeface="Arial" pitchFamily="34" charset="0"/>
              </a:rPr>
              <a:t>in pulmonary blood helps dilate vessels, reducing right-sided afterload (pulmonary hypertension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Better myocardial oxygenation as less de-oxygenated blood reaches left side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Weaning technically easy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Venous return mean lungs ‘filter’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Slower to stabilise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Recirculation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ARDIOHELP-Veno-venous-ECL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72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88913"/>
            <a:ext cx="10363200" cy="1143000"/>
          </a:xfrm>
          <a:noFill/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Veno-arterial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10363200" cy="4800600"/>
          </a:xfrm>
          <a:noFill/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Cardiac support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Immediate effect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LV and coronary arteries receive some poorly oxygenated blood 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Reduced pulmonary flow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Weaning complicated</a:t>
            </a:r>
          </a:p>
          <a:p>
            <a:r>
              <a:rPr lang="en-GB" altLang="en-US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Arterial return - no ‘filter’</a:t>
            </a:r>
          </a:p>
        </p:txBody>
      </p:sp>
      <p:pic>
        <p:nvPicPr>
          <p:cNvPr id="4" name="Picture 3" descr="CARDIOHELP-Veno-arterial-ECL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26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CMOCircui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2227" y="285728"/>
            <a:ext cx="6667547" cy="626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7473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adult ecmo circuit diagram"/>
          <p:cNvPicPr>
            <a:picLocks noChangeAspect="1" noChangeArrowheads="1"/>
          </p:cNvPicPr>
          <p:nvPr/>
        </p:nvPicPr>
        <p:blipFill>
          <a:blip r:embed="rId3">
            <a:lum bright="12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28688"/>
            <a:ext cx="113792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/>
          <p:nvPr/>
        </p:nvSpPr>
        <p:spPr>
          <a:xfrm>
            <a:off x="2106084" y="31956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Right Arrow 8"/>
          <p:cNvSpPr/>
          <p:nvPr/>
        </p:nvSpPr>
        <p:spPr>
          <a:xfrm>
            <a:off x="476251" y="1785938"/>
            <a:ext cx="1047749" cy="5000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675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C -0.0026 0.02569 0.00209 0.05717 -0.00833 0.0794 C -0.00989 0.08981 -0.00954 0.09838 -0.0059 0.10787 C -0.00399 0.12037 -0.00295 0.13426 -2.77778E-7 0.14606 C 0.00105 0.16088 0.00226 0.17708 0.00712 0.19051 C 0.00938 0.20486 0.01007 0.21412 0.01077 0.23009 C 0.0099 0.25347 0.01007 0.27685 0.00834 0.3 C 0.00799 0.30463 0.0007 0.31643 -0.00121 0.32384 C -0.0026 0.33727 -0.01059 0.3618 -0.01788 0.37153 C -0.02031 0.38148 -0.02239 0.39167 -0.025 0.40162 C -0.02343 0.42222 -0.02482 0.41204 -0.02135 0.43009 C -0.02048 0.43426 -0.021 0.43935 -0.01909 0.44282 C -0.01545 0.4493 -0.01319 0.4493 -0.00833 0.45092 C 0.00296 0.46018 0.025 0.45671 0.03455 0.45717 C 0.129 0.47129 0.23577 0.46296 0.325 0.46342 C 0.35487 0.47153 0.40035 0.46574 0.42726 0.46504 C 0.529 0.46713 0.63056 0.46319 0.73212 0.46204 C 0.75435 0.45463 0.7816 0.45648 0.80365 0.45555 C 0.80973 0.45278 0.80903 0.44421 0.81198 0.43657 C 0.81285 0.4294 0.81615 0.41296 0.8132 0.40486 C 0.80903 0.39375 0.79862 0.39074 0.79167 0.38426 C 0.75174 0.38657 0.72622 0.38958 0.68091 0.39051 C 0.67136 0.38958 0.66129 0.39028 0.65365 0.38102 C 0.6507 0.37754 0.64775 0.37407 0.64532 0.36991 C 0.64289 0.36574 0.6382 0.35717 0.6382 0.35717 C 0.63594 0.34838 0.63073 0.33842 0.625 0.33333 C 0.6191 0.31991 0.60886 0.30949 0.60487 0.29375 C 0.60087 0.27778 0.59584 0.26227 0.59167 0.24606 C 0.59219 0.20694 0.58872 0.17592 0.59532 0.1412 C 0.59705 0.12037 0.60087 0.09745 0.59046 0.0794 C 0.58855 0.07176 0.5849 0.06435 0.58212 0.05717 C 0.57935 0.05023 0.57865 0.04444 0.57483 0.03819 C 0.5731 0.03148 0.57362 0.02801 0.5691 0.02384 C 0.56285 0.00717 0.55452 -0.01597 0.54046 -0.02222 C 0.5349 -0.02755 0.53889 -0.02384 0.53212 -0.02847 C 0.529 -0.03056 0.52257 -0.03496 0.52257 -0.03496 C 0.51806 -0.04421 0.51042 -0.04607 0.50348 -0.0507 C 0.4981 -0.05463 0.49306 -0.05903 0.48698 -0.06181 C 0.44792 -0.05741 0.46893 -0.06644 0.45591 -0.04908 C 0.45209 -0.03403 0.44653 -0.02315 0.44046 -0.00949 C 0.43698 -0.00162 0.43698 0.01111 0.42987 0.01435 C 0.42396 0.03657 0.4106 0.05116 0.39757 0.06667 C 0.39011 0.07546 0.38455 0.08472 0.37622 0.09213 C 0.37379 0.10116 0.36928 0.10486 0.36424 0.11111 C 0.35556 0.12176 0.35747 0.12222 0.35 0.1287 C 0.34289 0.13495 0.33698 0.1375 0.32987 0.14282 C 0.31945 0.15046 0.33039 0.14583 0.32032 0.1493 C 0.31823 0.15092 0.31615 0.15208 0.31424 0.15393 C 0.3125 0.15579 0.31146 0.15879 0.30955 0.16042 C 0.30678 0.16296 0.30313 0.16319 0.3 0.16504 C 0.2974 0.17014 0.29185 0.18102 0.2882 0.18264 C 0.28507 0.18403 0.28369 0.18426 0.28091 0.18727 C 0.27535 0.19329 0.27257 0.19537 0.26546 0.19838 C 0.25851 0.20486 0.25191 0.2081 0.2441 0.21111 C 0.23125 0.22153 0.23803 0.21736 0.22362 0.22384 L 0.22362 0.22384 C 0.21459 0.23009 0.20521 0.23727 0.19532 0.2412 C 0.18785 0.24884 0.17935 0.25393 0.17032 0.25717 C 0.15869 0.26643 0.14566 0.27361 0.13212 0.27616 C 0.12101 0.28657 0.11007 0.27662 0.1 0.26991 C 0.09914 0.26829 0.09862 0.26643 0.09757 0.26504 C 0.09549 0.2625 0.09046 0.25879 0.09046 0.25879 C 0.08681 0.25092 0.08438 0.25278 0.07987 0.24444 C 0.07691 0.22893 0.07935 0.21389 0.08455 0.2 C 0.08646 0.18796 0.09289 0.17917 0.09653 0.16829 C 0.09792 0.16412 0.09792 0.15903 0.1 0.15555 C 0.10105 0.1537 0.1033 0.1544 0.10487 0.15393 C 0.14896 0.15555 0.18091 0.15787 0.22744 0.15879 C 0.24653 0.15833 0.26563 0.15926 0.28455 0.15717 C 0.28594 0.15694 0.28646 0.15417 0.28698 0.15231 C 0.28907 0.14398 0.29115 0.13403 0.29289 0.12546 C 0.2941 0.11111 0.2948 0.09676 0.29653 0.08264 C 0.29619 0.07963 0.29306 0.05532 0.28924 0.05092 C 0.28334 0.04421 0.27223 0.03958 0.26546 0.03495 C 0.24757 0.02292 0.27327 0.04074 0.25712 0.02708 C 0.25417 0.02454 0.24757 0.0206 0.24757 0.0206 C 0.24601 0.01319 0.24219 0.01296 0.23698 0.01111 C 0.21424 -0.01759 0.15886 -0.00949 0.13334 -0.00949 " pathEditMode="relative" ptsTypes="ffffffffffffffffffffffffffffffffffffffffffffffffffffffFffffffffffffffffffffffA"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4" y="2708275"/>
            <a:ext cx="10363200" cy="11430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Rationale for mechanical support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43933" y="2060576"/>
            <a:ext cx="11999384" cy="3922713"/>
            <a:chOff x="144463" y="2314575"/>
            <a:chExt cx="8999537" cy="3922713"/>
          </a:xfrm>
        </p:grpSpPr>
        <p:pic>
          <p:nvPicPr>
            <p:cNvPr id="8196" name="Picture 4" descr="Bridge.jpe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63" y="2314575"/>
              <a:ext cx="8820150" cy="392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164288" y="2708920"/>
              <a:ext cx="1979712" cy="132343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2"/>
              </a:solidFill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GB" sz="80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?</a:t>
              </a:r>
              <a:endParaRPr lang="en-US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90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3275E-6 L 0.00017 -0.313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3" descr="IMG_199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ight Arrow 2"/>
          <p:cNvSpPr/>
          <p:nvPr/>
        </p:nvSpPr>
        <p:spPr>
          <a:xfrm rot="16200000">
            <a:off x="11608594" y="1916907"/>
            <a:ext cx="785813" cy="381000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848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64 0.00116 -0.01303 0.00301 -0.02032 0.00487 C -0.02535 0.00834 -0.03021 0.01019 -0.03577 0.01274 C -0.03889 0.01413 -0.04532 0.01598 -0.04532 0.01598 C -0.05244 0.02315 -0.06042 0.02917 -0.0691 0.03172 C -0.07518 0.03797 -0.08143 0.04306 -0.0882 0.04769 C -0.09184 0.05278 -0.09375 0.05811 -0.09879 0.06042 C -0.10105 0.06482 -0.10261 0.06806 -0.10591 0.07153 C -0.1073 0.07292 -0.10938 0.07315 -0.11077 0.07477 C -0.13039 0.09607 -0.11216 0.07987 -0.12257 0.08889 C -0.12744 0.09723 -0.13073 0.1051 -0.13698 0.11112 C -0.14132 0.12663 -0.14827 0.14445 -0.15591 0.15718 C -0.16198 0.16737 -0.16007 0.17038 -0.17032 0.17315 C -0.18872 0.18519 -0.20625 0.18172 -0.22744 0.18264 C -0.2375 0.1838 -0.24254 0.18473 -0.25122 0.18727 C -0.25365 0.18797 -0.25608 0.1882 -0.25834 0.18889 C -0.26077 0.18982 -0.26546 0.19213 -0.26546 0.19213 C -0.26875 0.19653 -0.27188 0.2007 -0.275 0.20487 C -0.28004 0.21158 -0.27761 0.20417 -0.28212 0.21274 C -0.29098 0.2294 -0.27987 0.21088 -0.28577 0.22385 C -0.2875 0.22778 -0.28976 0.23125 -0.29167 0.23496 C -0.29306 0.23774 -0.29636 0.23704 -0.29879 0.2382 C -0.32066 0.23588 -0.33021 0.24561 -0.33455 0.22223 C -0.33282 0.21297 -0.3316 0.20533 -0.32865 0.197 C -0.32518 0.16922 -0.32483 0.14075 -0.31667 0.11436 C -0.31632 0.11343 -0.31337 0.10024 -0.31198 0.09838 C -0.3099 0.09561 -0.30625 0.09561 -0.30365 0.09375 C -0.3033 0.09213 -0.30365 0.08889 -0.30244 0.08889 C -0.3007 0.08889 -0.2974 0.09676 -0.29653 0.09838 C -0.29254 0.10579 -0.28994 0.10764 -0.28334 0.1095 C -0.27448 0.1169 -0.26893 0.11899 -0.25834 0.12061 C -0.25035 0.12338 -0.24254 0.12593 -0.23455 0.12871 C -0.23282 0.1294 -0.2316 0.13125 -0.22987 0.13172 C -0.22466 0.13288 -0.21945 0.13288 -0.21424 0.13334 C -0.18733 0.13056 -0.17553 0.13149 -0.15365 0.12385 C -0.14688 0.11875 -0.1408 0.11088 -0.13334 0.10811 C -0.1283 0.09468 -0.11737 0.08658 -0.10955 0.07616 C -0.10296 0.06737 -0.0974 0.05926 -0.08924 0.05255 C -0.08212 0.03704 -0.08143 0.03866 -0.0691 0.03496 C -0.05782 0.02755 -0.06303 0.02963 -0.05365 0.02709 C -0.05035 0.02477 -0.0474 0.0213 -0.0441 0.01922 C -0.04254 0.01829 -0.0408 0.01829 -0.03924 0.0176 C -0.03681 0.01667 -0.03438 0.01598 -0.03212 0.01436 C -0.02674 0.01065 -0.02257 0.00764 -0.01667 0.00487 C -0.01181 0.00255 0 0.00463 0 0 Z " pathEditMode="relative" ptsTypes="fffffffffffffffffffffffffffffffffffffffffffff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5" descr="RTEmagicC_DeBakey_Heart_Assist.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784" y="0"/>
            <a:ext cx="7315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4" descr="Reit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r="7001"/>
          <a:stretch>
            <a:fillRect/>
          </a:stretch>
        </p:blipFill>
        <p:spPr bwMode="auto">
          <a:xfrm>
            <a:off x="46568" y="0"/>
            <a:ext cx="51858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88018" y="2276475"/>
            <a:ext cx="9215967" cy="1873250"/>
          </a:xfrm>
          <a:prstGeom prst="rect">
            <a:avLst/>
          </a:prstGeom>
          <a:solidFill>
            <a:srgbClr val="C00000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GB" sz="4400" kern="0" dirty="0">
                <a:latin typeface="Arial" pitchFamily="34" charset="0"/>
                <a:ea typeface="+mj-ea"/>
                <a:cs typeface="Arial" pitchFamily="34" charset="0"/>
              </a:rPr>
              <a:t>Ventricular Assist Devices</a:t>
            </a:r>
          </a:p>
        </p:txBody>
      </p:sp>
    </p:spTree>
    <p:extLst>
      <p:ext uri="{BB962C8B-B14F-4D97-AF65-F5344CB8AC3E}">
        <p14:creationId xmlns:p14="http://schemas.microsoft.com/office/powerpoint/2010/main" val="9353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Ventricular Assist Devices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Different to CPB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No oxygenator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Left and right treated separately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Longer term</a:t>
            </a:r>
          </a:p>
        </p:txBody>
      </p:sp>
    </p:spTree>
    <p:extLst>
      <p:ext uri="{BB962C8B-B14F-4D97-AF65-F5344CB8AC3E}">
        <p14:creationId xmlns:p14="http://schemas.microsoft.com/office/powerpoint/2010/main" val="326125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Indications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Bridge to Recovery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Bridge to Transplant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Destination Therapy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05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Breakdown of VADS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115" name="Content Placeholder 2"/>
          <p:cNvSpPr>
            <a:spLocks noGrp="1"/>
          </p:cNvSpPr>
          <p:nvPr>
            <p:ph idx="1"/>
          </p:nvPr>
        </p:nvSpPr>
        <p:spPr>
          <a:xfrm>
            <a:off x="527051" y="1981200"/>
            <a:ext cx="11137900" cy="41148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Pneumatic pumps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Centrifugal pumps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Axial pumps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Open insertion vs percutaneous insertion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06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LVAD/RVAD Insertion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557338"/>
            <a:ext cx="10363200" cy="41148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Sternotomy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Cannulation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RA to PA for RVAD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LA or LV to aorta for LVAD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Cannulae tunnelled through skin like chest drains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Additional monitoring eg LAP line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ACT 1.5 x normal to prevent clotting</a:t>
            </a:r>
          </a:p>
          <a:p>
            <a:pPr lvl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03633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31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>
                <a:latin typeface="Arial" pitchFamily="34" charset="0"/>
                <a:cs typeface="Arial" pitchFamily="34" charset="0"/>
              </a:rPr>
              <a:t>LVAD</a:t>
            </a:r>
            <a:endParaRPr lang="en-US" altLang="en-US" b="1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18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grpSp>
        <p:nvGrpSpPr>
          <p:cNvPr id="93189" name="Group 3"/>
          <p:cNvGrpSpPr>
            <a:grpSpLocks/>
          </p:cNvGrpSpPr>
          <p:nvPr/>
        </p:nvGrpSpPr>
        <p:grpSpPr bwMode="auto">
          <a:xfrm>
            <a:off x="3407834" y="1412875"/>
            <a:ext cx="5930900" cy="5049838"/>
            <a:chOff x="1728" y="842"/>
            <a:chExt cx="2822" cy="3360"/>
          </a:xfrm>
        </p:grpSpPr>
        <p:pic>
          <p:nvPicPr>
            <p:cNvPr id="93190" name="Picture 4" descr="figure 1 sli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842"/>
              <a:ext cx="2822" cy="3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191" name="AutoShape 5"/>
            <p:cNvSpPr>
              <a:spLocks noChangeArrowheads="1"/>
            </p:cNvSpPr>
            <p:nvPr/>
          </p:nvSpPr>
          <p:spPr bwMode="auto">
            <a:xfrm rot="268030">
              <a:off x="2496" y="3818"/>
              <a:ext cx="576" cy="384"/>
            </a:xfrm>
            <a:prstGeom prst="curvedUpArrow">
              <a:avLst>
                <a:gd name="adj1" fmla="val 30000"/>
                <a:gd name="adj2" fmla="val 60000"/>
                <a:gd name="adj3" fmla="val 33333"/>
              </a:avLst>
            </a:prstGeom>
            <a:solidFill>
              <a:srgbClr val="F14D0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05172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52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>
                <a:latin typeface="Arial" pitchFamily="34" charset="0"/>
                <a:cs typeface="Arial" pitchFamily="34" charset="0"/>
              </a:rPr>
              <a:t>BiVAD</a:t>
            </a:r>
            <a:endParaRPr lang="en-US" altLang="en-US" b="1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5236" name="Group 3"/>
          <p:cNvGrpSpPr>
            <a:grpSpLocks/>
          </p:cNvGrpSpPr>
          <p:nvPr/>
        </p:nvGrpSpPr>
        <p:grpSpPr bwMode="auto">
          <a:xfrm>
            <a:off x="3407834" y="1403350"/>
            <a:ext cx="5960533" cy="5049838"/>
            <a:chOff x="1720" y="842"/>
            <a:chExt cx="2836" cy="3360"/>
          </a:xfrm>
        </p:grpSpPr>
        <p:pic>
          <p:nvPicPr>
            <p:cNvPr id="95237" name="Picture 4" descr="figure 3 sli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0" y="842"/>
              <a:ext cx="2836" cy="3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238" name="AutoShape 5"/>
            <p:cNvSpPr>
              <a:spLocks noChangeArrowheads="1"/>
            </p:cNvSpPr>
            <p:nvPr/>
          </p:nvSpPr>
          <p:spPr bwMode="auto">
            <a:xfrm rot="268030">
              <a:off x="2496" y="3818"/>
              <a:ext cx="576" cy="384"/>
            </a:xfrm>
            <a:prstGeom prst="curvedUpArrow">
              <a:avLst>
                <a:gd name="adj1" fmla="val 30000"/>
                <a:gd name="adj2" fmla="val 60000"/>
                <a:gd name="adj3" fmla="val 33333"/>
              </a:avLst>
            </a:prstGeom>
            <a:solidFill>
              <a:srgbClr val="F14D0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95239" name="AutoShape 6"/>
            <p:cNvSpPr>
              <a:spLocks noChangeArrowheads="1"/>
            </p:cNvSpPr>
            <p:nvPr/>
          </p:nvSpPr>
          <p:spPr bwMode="auto">
            <a:xfrm>
              <a:off x="3504" y="3818"/>
              <a:ext cx="528" cy="384"/>
            </a:xfrm>
            <a:prstGeom prst="curvedUpArrow">
              <a:avLst>
                <a:gd name="adj1" fmla="val 27500"/>
                <a:gd name="adj2" fmla="val 55000"/>
                <a:gd name="adj3" fmla="val 40625"/>
              </a:avLst>
            </a:prstGeom>
            <a:solidFill>
              <a:srgbClr val="F14D0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20878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6" descr="thoratec v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134" y="333376"/>
            <a:ext cx="8413751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65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98307" name="Content Placeholder 3" descr="709956-fig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1" b="5901"/>
          <a:stretch>
            <a:fillRect/>
          </a:stretch>
        </p:blipFill>
        <p:spPr>
          <a:xfrm>
            <a:off x="0" y="0"/>
            <a:ext cx="12192000" cy="6897688"/>
          </a:xfrm>
        </p:spPr>
      </p:pic>
    </p:spTree>
    <p:extLst>
      <p:ext uri="{BB962C8B-B14F-4D97-AF65-F5344CB8AC3E}">
        <p14:creationId xmlns:p14="http://schemas.microsoft.com/office/powerpoint/2010/main" val="3002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1141413" y="609600"/>
            <a:ext cx="9905998" cy="1129048"/>
          </a:xfrm>
        </p:spPr>
        <p:txBody>
          <a:bodyPr/>
          <a:lstStyle/>
          <a:p>
            <a:r>
              <a:rPr lang="en-GB" altLang="en-US" dirty="0" smtClean="0">
                <a:latin typeface="Arial" pitchFamily="34" charset="0"/>
                <a:cs typeface="Arial" pitchFamily="34" charset="0"/>
              </a:rPr>
              <a:t>Short Term Devices</a:t>
            </a:r>
          </a:p>
        </p:txBody>
      </p:sp>
      <p:sp>
        <p:nvSpPr>
          <p:cNvPr id="921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88317" y="1690688"/>
            <a:ext cx="7389283" cy="4114800"/>
          </a:xfrm>
        </p:spPr>
        <p:txBody>
          <a:bodyPr>
            <a:normAutofit fontScale="85000" lnSpcReduction="20000"/>
          </a:bodyPr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IABP</a:t>
            </a:r>
          </a:p>
          <a:p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ECMO 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VA ECMO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VV ECMO</a:t>
            </a:r>
          </a:p>
          <a:p>
            <a:pPr lvl="1"/>
            <a:endParaRPr lang="en-GB" altLang="en-US" smtClean="0">
              <a:latin typeface="Arial" pitchFamily="34" charset="0"/>
              <a:cs typeface="Arial" pitchFamily="34" charset="0"/>
            </a:endParaRP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VADs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Pneumatic pumps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Centrifugal pumps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Axial pumps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2111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Content Placeholder 3" descr="709956-fig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7" b="7079"/>
          <a:stretch>
            <a:fillRect/>
          </a:stretch>
        </p:blipFill>
        <p:spPr>
          <a:xfrm>
            <a:off x="52917" y="1989138"/>
            <a:ext cx="12139083" cy="3600450"/>
          </a:xfrm>
        </p:spPr>
      </p:pic>
    </p:spTree>
    <p:extLst>
      <p:ext uri="{BB962C8B-B14F-4D97-AF65-F5344CB8AC3E}">
        <p14:creationId xmlns:p14="http://schemas.microsoft.com/office/powerpoint/2010/main" val="3521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0355" name="Content Placeholder 3" descr="709956-fig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1" b="5901"/>
          <a:stretch>
            <a:fillRect/>
          </a:stretch>
        </p:blipFill>
        <p:spPr>
          <a:xfrm>
            <a:off x="302684" y="0"/>
            <a:ext cx="11650133" cy="6858000"/>
          </a:xfrm>
        </p:spPr>
      </p:pic>
    </p:spTree>
    <p:extLst>
      <p:ext uri="{BB962C8B-B14F-4D97-AF65-F5344CB8AC3E}">
        <p14:creationId xmlns:p14="http://schemas.microsoft.com/office/powerpoint/2010/main" val="57434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Associated Complications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Bleeding 43% - post CPB + continuing heparin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Renal failure 38% - haemolysis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Infection 14% - lines + complement activation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Thrombus/embolus 15%</a:t>
            </a:r>
          </a:p>
        </p:txBody>
      </p:sp>
    </p:spTree>
    <p:extLst>
      <p:ext uri="{BB962C8B-B14F-4D97-AF65-F5344CB8AC3E}">
        <p14:creationId xmlns:p14="http://schemas.microsoft.com/office/powerpoint/2010/main" val="41039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ChangeArrowheads="1"/>
          </p:cNvSpPr>
          <p:nvPr/>
        </p:nvSpPr>
        <p:spPr bwMode="auto">
          <a:xfrm>
            <a:off x="1" y="0"/>
            <a:ext cx="124333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103427" name="Picture 4" descr="Domenico-Fetti_Archimedes_1620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6868" y="0"/>
            <a:ext cx="6862233" cy="6858000"/>
          </a:xfrm>
        </p:spPr>
      </p:pic>
    </p:spTree>
    <p:extLst>
      <p:ext uri="{BB962C8B-B14F-4D97-AF65-F5344CB8AC3E}">
        <p14:creationId xmlns:p14="http://schemas.microsoft.com/office/powerpoint/2010/main" val="419117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404813"/>
            <a:ext cx="10363200" cy="1143000"/>
          </a:xfrm>
        </p:spPr>
        <p:txBody>
          <a:bodyPr>
            <a:normAutofit fontScale="90000"/>
          </a:bodyPr>
          <a:lstStyle/>
          <a:p>
            <a:r>
              <a:rPr lang="en-GB" altLang="en-US" sz="4000" smtClean="0">
                <a:latin typeface="Arial" pitchFamily="34" charset="0"/>
                <a:cs typeface="Arial" pitchFamily="34" charset="0"/>
              </a:rPr>
              <a:t>Axial Pumps</a:t>
            </a:r>
            <a:br>
              <a:rPr lang="en-GB" altLang="en-US" sz="4000" smtClean="0">
                <a:latin typeface="Arial" pitchFamily="34" charset="0"/>
                <a:cs typeface="Arial" pitchFamily="34" charset="0"/>
              </a:rPr>
            </a:br>
            <a:r>
              <a:rPr lang="en-GB" altLang="en-US" sz="3200" smtClean="0">
                <a:latin typeface="Arial" pitchFamily="34" charset="0"/>
                <a:cs typeface="Arial" pitchFamily="34" charset="0"/>
              </a:rPr>
              <a:t>Archimedes Screw</a:t>
            </a:r>
          </a:p>
        </p:txBody>
      </p:sp>
      <p:pic>
        <p:nvPicPr>
          <p:cNvPr id="104451" name="Picture 6" descr="archimedes"/>
          <p:cNvPicPr>
            <a:picLocks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68451" y="1600201"/>
            <a:ext cx="9052983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27155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Axial Pumps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b="1" smtClean="0">
                <a:latin typeface="Arial" pitchFamily="34" charset="0"/>
                <a:cs typeface="Arial" pitchFamily="34" charset="0"/>
              </a:rPr>
              <a:t>Impella Recover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Inserted in femoral artery (9Fr) or directly in aorta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Passes through aortic valve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Tip in left ventricular apex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Pumps 20 cm downstream into aorta</a:t>
            </a:r>
          </a:p>
        </p:txBody>
      </p:sp>
    </p:spTree>
    <p:extLst>
      <p:ext uri="{BB962C8B-B14F-4D97-AF65-F5344CB8AC3E}">
        <p14:creationId xmlns:p14="http://schemas.microsoft.com/office/powerpoint/2010/main" val="163828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6" descr="impella"/>
          <p:cNvPicPr>
            <a:picLocks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5" r="14676"/>
          <a:stretch>
            <a:fillRect/>
          </a:stretch>
        </p:blipFill>
        <p:spPr>
          <a:xfrm>
            <a:off x="0" y="1"/>
            <a:ext cx="5903384" cy="6873875"/>
          </a:xfrm>
          <a:noFill/>
        </p:spPr>
      </p:pic>
      <p:pic>
        <p:nvPicPr>
          <p:cNvPr id="108547" name="Picture 3" descr="232323516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9" r="25681"/>
          <a:stretch>
            <a:fillRect/>
          </a:stretch>
        </p:blipFill>
        <p:spPr bwMode="auto">
          <a:xfrm>
            <a:off x="6246284" y="0"/>
            <a:ext cx="5994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044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Impella Recover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1" y="1981200"/>
            <a:ext cx="11137900" cy="41148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Max 5 l/min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Up to 14 days</a:t>
            </a:r>
          </a:p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Problems similar to IABP (percutaneous)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Aortic aneurysm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Aortic-iliac disease</a:t>
            </a:r>
          </a:p>
          <a:p>
            <a:pPr lvl="1"/>
            <a:r>
              <a:rPr lang="en-GB" altLang="en-US" smtClean="0">
                <a:latin typeface="Arial" pitchFamily="34" charset="0"/>
                <a:cs typeface="Arial" pitchFamily="34" charset="0"/>
              </a:rPr>
              <a:t>Limb ischaemia</a:t>
            </a:r>
          </a:p>
        </p:txBody>
      </p:sp>
    </p:spTree>
    <p:extLst>
      <p:ext uri="{BB962C8B-B14F-4D97-AF65-F5344CB8AC3E}">
        <p14:creationId xmlns:p14="http://schemas.microsoft.com/office/powerpoint/2010/main" val="281100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itle 1"/>
          <p:cNvSpPr>
            <a:spLocks noGrp="1"/>
          </p:cNvSpPr>
          <p:nvPr>
            <p:ph type="title"/>
          </p:nvPr>
        </p:nvSpPr>
        <p:spPr>
          <a:xfrm>
            <a:off x="914400" y="44450"/>
            <a:ext cx="10363200" cy="11430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Impella – Contraindications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66825"/>
            <a:ext cx="10363200" cy="5041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Mechanical aortic valves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Severe aortic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valvular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stenosis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Hypertrophic obstructive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cardiomyopathy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Aneurysm or severe anomaly of the ascending aorta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Mural thrombus in the LV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Ventricular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septal</a:t>
            </a:r>
            <a:r>
              <a:rPr lang="en-US" dirty="0">
                <a:latin typeface="Arial" pitchFamily="34" charset="0"/>
                <a:cs typeface="Arial" pitchFamily="34" charset="0"/>
              </a:rPr>
              <a:t> defect after MI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Anatomic conditions precluding insertion of the pump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8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sz="4000" smtClean="0">
                <a:latin typeface="Arial" pitchFamily="34" charset="0"/>
                <a:cs typeface="Arial" pitchFamily="34" charset="0"/>
              </a:rPr>
              <a:t>Reitan Catheter Pump</a:t>
            </a:r>
            <a:br>
              <a:rPr lang="en-GB" altLang="en-US" sz="4000" smtClean="0">
                <a:latin typeface="Arial" pitchFamily="34" charset="0"/>
                <a:cs typeface="Arial" pitchFamily="34" charset="0"/>
              </a:rPr>
            </a:br>
            <a:r>
              <a:rPr lang="en-GB" altLang="en-US" sz="4000" smtClean="0">
                <a:latin typeface="Arial" pitchFamily="34" charset="0"/>
                <a:cs typeface="Arial" pitchFamily="34" charset="0"/>
              </a:rPr>
              <a:t>CardioBridge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667" y="1981200"/>
            <a:ext cx="10557933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Folded impeller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14 Fr percutaneous via femoral artery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Head in upper descending aorta, pumped downstream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Creates pressure gradient within aorta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Non-pulsatile, non-sychronised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Reduces afterload</a:t>
            </a:r>
          </a:p>
          <a:p>
            <a:pPr>
              <a:lnSpc>
                <a:spcPct val="90000"/>
              </a:lnSpc>
            </a:pPr>
            <a:r>
              <a:rPr lang="en-GB" altLang="en-US" smtClean="0">
                <a:latin typeface="Arial" pitchFamily="34" charset="0"/>
                <a:cs typeface="Arial" pitchFamily="34" charset="0"/>
              </a:rPr>
              <a:t>Increase distal perfusion eg renal arteries</a:t>
            </a:r>
          </a:p>
        </p:txBody>
      </p:sp>
    </p:spTree>
    <p:extLst>
      <p:ext uri="{BB962C8B-B14F-4D97-AF65-F5344CB8AC3E}">
        <p14:creationId xmlns:p14="http://schemas.microsoft.com/office/powerpoint/2010/main" val="250534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1" y="609600"/>
            <a:ext cx="10750549" cy="1143000"/>
          </a:xfrm>
        </p:spPr>
        <p:txBody>
          <a:bodyPr/>
          <a:lstStyle/>
          <a:p>
            <a:r>
              <a:rPr lang="en-GB" altLang="en-US" sz="4000" smtClean="0">
                <a:latin typeface="Arial" pitchFamily="34" charset="0"/>
                <a:cs typeface="Arial" pitchFamily="34" charset="0"/>
              </a:rPr>
              <a:t>Complications common to devices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Bleeding</a:t>
            </a:r>
          </a:p>
          <a:p>
            <a:pPr lvl="1">
              <a:lnSpc>
                <a:spcPct val="9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CPB time if post-cardiotomy</a:t>
            </a:r>
          </a:p>
          <a:p>
            <a:pPr lvl="1">
              <a:lnSpc>
                <a:spcPct val="9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Pharmacology if post PCI</a:t>
            </a:r>
          </a:p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Thrombocytopenia</a:t>
            </a:r>
          </a:p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Clot/embolus formation</a:t>
            </a:r>
          </a:p>
          <a:p>
            <a:pPr lvl="1">
              <a:lnSpc>
                <a:spcPct val="9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Anti-coagulation</a:t>
            </a:r>
          </a:p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Haemolysis (not IABP)</a:t>
            </a:r>
          </a:p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Immobility (usually)</a:t>
            </a:r>
          </a:p>
          <a:p>
            <a:pPr>
              <a:lnSpc>
                <a:spcPct val="9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Infection</a:t>
            </a:r>
          </a:p>
          <a:p>
            <a:pPr lvl="1">
              <a:lnSpc>
                <a:spcPct val="9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Connection to console</a:t>
            </a:r>
          </a:p>
        </p:txBody>
      </p:sp>
    </p:spTree>
    <p:extLst>
      <p:ext uri="{BB962C8B-B14F-4D97-AF65-F5344CB8AC3E}">
        <p14:creationId xmlns:p14="http://schemas.microsoft.com/office/powerpoint/2010/main" val="168814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Reitan Catheter Pump</a:t>
            </a:r>
          </a:p>
        </p:txBody>
      </p:sp>
      <p:pic>
        <p:nvPicPr>
          <p:cNvPr id="4" name="Picture 3" descr="ScreenHunter_17 Feb. 16 03.1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1800" y="0"/>
            <a:ext cx="122533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creenHunter_18 Feb. 16 03.1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25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creenHunter_20 Feb. 16 03.1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4" y="0"/>
            <a:ext cx="122660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ScreenHunter_19 Feb. 16 03.14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"/>
            <a:ext cx="11184467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-721784" y="0"/>
            <a:ext cx="13489517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340998" name="Picture 6" descr="cardiobridge 2"/>
          <p:cNvPicPr>
            <a:picLocks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 b="424"/>
          <a:stretch>
            <a:fillRect/>
          </a:stretch>
        </p:blipFill>
        <p:spPr>
          <a:xfrm>
            <a:off x="2832101" y="260350"/>
            <a:ext cx="6720417" cy="6337300"/>
          </a:xfrm>
          <a:noFill/>
        </p:spPr>
      </p:pic>
      <p:pic>
        <p:nvPicPr>
          <p:cNvPr id="9" name="Picture 5" descr="he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" y="260351"/>
            <a:ext cx="5342467" cy="632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49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2549E-6 L 0.22847 -1.12549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Reitan Catheter Pump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8" y="1600200"/>
            <a:ext cx="10957983" cy="463708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en-GB" altLang="en-US" sz="2800" smtClean="0"/>
          </a:p>
          <a:p>
            <a:pPr>
              <a:lnSpc>
                <a:spcPct val="8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Problems similar to IABP</a:t>
            </a:r>
          </a:p>
          <a:p>
            <a:pPr lvl="1">
              <a:lnSpc>
                <a:spcPct val="8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Aortic aneurysm</a:t>
            </a:r>
          </a:p>
          <a:p>
            <a:pPr lvl="1">
              <a:lnSpc>
                <a:spcPct val="8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Aortic-iliac disease</a:t>
            </a:r>
          </a:p>
          <a:p>
            <a:pPr lvl="1">
              <a:lnSpc>
                <a:spcPct val="80000"/>
              </a:lnSpc>
            </a:pPr>
            <a:r>
              <a:rPr lang="en-GB" altLang="en-US" sz="2400" smtClean="0">
                <a:latin typeface="Arial" pitchFamily="34" charset="0"/>
                <a:cs typeface="Arial" pitchFamily="34" charset="0"/>
              </a:rPr>
              <a:t>Limb ischaemia</a:t>
            </a:r>
          </a:p>
          <a:p>
            <a:pPr lvl="1">
              <a:lnSpc>
                <a:spcPct val="80000"/>
              </a:lnSpc>
            </a:pPr>
            <a:r>
              <a:rPr lang="en-GB" altLang="en-US" sz="2400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Not rhythm dependent </a:t>
            </a:r>
          </a:p>
          <a:p>
            <a:pPr lvl="1">
              <a:lnSpc>
                <a:spcPct val="80000"/>
              </a:lnSpc>
            </a:pPr>
            <a:r>
              <a:rPr lang="en-GB" altLang="en-US" sz="2400" smtClean="0">
                <a:solidFill>
                  <a:srgbClr val="FFCCFF"/>
                </a:solidFill>
                <a:latin typeface="Arial" pitchFamily="34" charset="0"/>
                <a:cs typeface="Arial" pitchFamily="34" charset="0"/>
              </a:rPr>
              <a:t>Not contraindicated in AR</a:t>
            </a:r>
          </a:p>
          <a:p>
            <a:pPr>
              <a:lnSpc>
                <a:spcPct val="80000"/>
              </a:lnSpc>
            </a:pPr>
            <a:endParaRPr lang="en-GB" alt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10 Fr in development</a:t>
            </a:r>
          </a:p>
          <a:p>
            <a:pPr>
              <a:lnSpc>
                <a:spcPct val="80000"/>
              </a:lnSpc>
            </a:pPr>
            <a:endParaRPr lang="en-GB" alt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800" smtClean="0">
                <a:latin typeface="Arial" pitchFamily="34" charset="0"/>
                <a:cs typeface="Arial" pitchFamily="34" charset="0"/>
              </a:rPr>
              <a:t>Left side only</a:t>
            </a:r>
          </a:p>
        </p:txBody>
      </p:sp>
    </p:spTree>
    <p:extLst>
      <p:ext uri="{BB962C8B-B14F-4D97-AF65-F5344CB8AC3E}">
        <p14:creationId xmlns:p14="http://schemas.microsoft.com/office/powerpoint/2010/main" val="22956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239184" y="609600"/>
            <a:ext cx="10363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altLang="en-US" sz="4000" b="1" smtClean="0">
                <a:latin typeface="Arial" pitchFamily="34" charset="0"/>
                <a:cs typeface="Arial" pitchFamily="34" charset="0"/>
              </a:rPr>
              <a:t>TandemHeart pVAD</a:t>
            </a:r>
            <a:br>
              <a:rPr lang="en-GB" altLang="en-US" sz="4000" b="1" smtClean="0">
                <a:latin typeface="Arial" pitchFamily="34" charset="0"/>
                <a:cs typeface="Arial" pitchFamily="34" charset="0"/>
              </a:rPr>
            </a:br>
            <a:r>
              <a:rPr lang="en-GB" altLang="en-US" sz="3200" b="1" smtClean="0">
                <a:latin typeface="Arial" pitchFamily="34" charset="0"/>
                <a:cs typeface="Arial" pitchFamily="34" charset="0"/>
              </a:rPr>
              <a:t>CardiacAssist</a:t>
            </a: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981200"/>
            <a:ext cx="10363200" cy="4114800"/>
          </a:xfrm>
        </p:spPr>
        <p:txBody>
          <a:bodyPr>
            <a:normAutofit fontScale="85000" lnSpcReduction="20000"/>
          </a:bodyPr>
          <a:lstStyle/>
          <a:p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Percutaneous</a:t>
            </a:r>
          </a:p>
          <a:p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Femoral vein – IAS– LA</a:t>
            </a:r>
          </a:p>
          <a:p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Centrifugal pump</a:t>
            </a:r>
          </a:p>
          <a:p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Femoral artery</a:t>
            </a:r>
          </a:p>
          <a:p>
            <a:pPr>
              <a:buClr>
                <a:schemeClr val="hlink"/>
              </a:buClr>
            </a:pPr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&lt;5 l/min</a:t>
            </a:r>
            <a:endParaRPr lang="en-US" altLang="en-US" sz="24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>
              <a:buClr>
                <a:schemeClr val="hlink"/>
              </a:buClr>
            </a:pPr>
            <a:r>
              <a:rPr lang="en-US" alt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Reduces preload</a:t>
            </a:r>
          </a:p>
          <a:p>
            <a:pPr>
              <a:buClr>
                <a:schemeClr val="hlink"/>
              </a:buClr>
            </a:pPr>
            <a:r>
              <a:rPr lang="en-US" alt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Increases MAP</a:t>
            </a:r>
          </a:p>
          <a:p>
            <a:pPr>
              <a:buClr>
                <a:schemeClr val="hlink"/>
              </a:buClr>
            </a:pPr>
            <a:r>
              <a:rPr lang="en-US" alt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Continuous flow </a:t>
            </a:r>
          </a:p>
          <a:p>
            <a:pPr>
              <a:buClr>
                <a:schemeClr val="hlink"/>
              </a:buClr>
            </a:pPr>
            <a:r>
              <a:rPr lang="en-US" alt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21 F</a:t>
            </a:r>
          </a:p>
          <a:p>
            <a:pPr>
              <a:buClr>
                <a:schemeClr val="hlink"/>
              </a:buClr>
            </a:pPr>
            <a:r>
              <a:rPr lang="en-US" alt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14 days</a:t>
            </a:r>
          </a:p>
          <a:p>
            <a:endParaRPr lang="en-GB" altLang="en-US" dirty="0" smtClean="0"/>
          </a:p>
        </p:txBody>
      </p:sp>
      <p:pic>
        <p:nvPicPr>
          <p:cNvPr id="120836" name="Picture 3" descr="Bod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634" y="0"/>
            <a:ext cx="53043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98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>
          <a:xfrm>
            <a:off x="914400" y="333375"/>
            <a:ext cx="10363200" cy="1143000"/>
          </a:xfrm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CARDIOHELP Device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83" name="Grafik 11" descr="Cardiohelp_HLS System_w_100_rgb_09_20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8018" y="1341438"/>
            <a:ext cx="9313333" cy="5110162"/>
          </a:xfrm>
          <a:noFill/>
        </p:spPr>
      </p:pic>
    </p:spTree>
    <p:extLst>
      <p:ext uri="{BB962C8B-B14F-4D97-AF65-F5344CB8AC3E}">
        <p14:creationId xmlns:p14="http://schemas.microsoft.com/office/powerpoint/2010/main" val="143665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23907" name="Content Placeholder 3" descr="CARDIOHELP-Cardiac-surger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31800" y="0"/>
            <a:ext cx="13718117" cy="6858000"/>
          </a:xfrm>
        </p:spPr>
      </p:pic>
    </p:spTree>
    <p:extLst>
      <p:ext uri="{BB962C8B-B14F-4D97-AF65-F5344CB8AC3E}">
        <p14:creationId xmlns:p14="http://schemas.microsoft.com/office/powerpoint/2010/main" val="190285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4" descr="cardiohelp 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r="2657"/>
          <a:stretch>
            <a:fillRect/>
          </a:stretch>
        </p:blipFill>
        <p:spPr bwMode="auto">
          <a:xfrm>
            <a:off x="6000751" y="476251"/>
            <a:ext cx="5797549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1" name="Content Placeholder 3" descr="Cardiohelp f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11072"/>
          <a:stretch>
            <a:fillRect/>
          </a:stretch>
        </p:blipFill>
        <p:spPr>
          <a:xfrm>
            <a:off x="334433" y="504825"/>
            <a:ext cx="5283200" cy="5803900"/>
          </a:xfrm>
        </p:spPr>
      </p:pic>
    </p:spTree>
    <p:extLst>
      <p:ext uri="{BB962C8B-B14F-4D97-AF65-F5344CB8AC3E}">
        <p14:creationId xmlns:p14="http://schemas.microsoft.com/office/powerpoint/2010/main" val="211969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>
          <a:xfrm>
            <a:off x="914400" y="2708275"/>
            <a:ext cx="10363200" cy="1143000"/>
          </a:xfrm>
        </p:spPr>
        <p:txBody>
          <a:bodyPr/>
          <a:lstStyle/>
          <a:p>
            <a:r>
              <a:rPr lang="en-GB" altLang="en-US" smtClean="0"/>
              <a:t>Thank you 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656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ABP Hear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6" r="1841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018" y="2276475"/>
            <a:ext cx="9215967" cy="1873250"/>
          </a:xfrm>
          <a:solidFill>
            <a:srgbClr val="FF0000">
              <a:alpha val="27058"/>
            </a:srgbClr>
          </a:solidFill>
        </p:spPr>
        <p:txBody>
          <a:bodyPr/>
          <a:lstStyle/>
          <a:p>
            <a:r>
              <a:rPr lang="en-GB" altLang="en-US" smtClean="0">
                <a:latin typeface="Arial" pitchFamily="34" charset="0"/>
                <a:cs typeface="Arial" pitchFamily="34" charset="0"/>
              </a:rPr>
              <a:t>Intra Aortic Balloon Pump </a:t>
            </a:r>
            <a:br>
              <a:rPr lang="en-GB" altLang="en-US" smtClean="0">
                <a:latin typeface="Arial" pitchFamily="34" charset="0"/>
                <a:cs typeface="Arial" pitchFamily="34" charset="0"/>
              </a:rPr>
            </a:br>
            <a:r>
              <a:rPr lang="en-GB" altLang="en-US" smtClean="0">
                <a:latin typeface="Arial" pitchFamily="34" charset="0"/>
                <a:cs typeface="Arial" pitchFamily="34" charset="0"/>
              </a:rPr>
              <a:t>Counter Pulsation</a:t>
            </a:r>
          </a:p>
        </p:txBody>
      </p:sp>
    </p:spTree>
    <p:extLst>
      <p:ext uri="{BB962C8B-B14F-4D97-AF65-F5344CB8AC3E}">
        <p14:creationId xmlns:p14="http://schemas.microsoft.com/office/powerpoint/2010/main" val="118219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11457517" cy="1143000"/>
          </a:xfrm>
        </p:spPr>
        <p:txBody>
          <a:bodyPr/>
          <a:lstStyle/>
          <a:p>
            <a:r>
              <a:rPr lang="en-US" altLang="en-US" b="1" smtClean="0">
                <a:latin typeface="Arial" pitchFamily="34" charset="0"/>
                <a:cs typeface="Arial" pitchFamily="34" charset="0"/>
              </a:rPr>
              <a:t>Counterpulsation Therapy</a:t>
            </a: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1" y="1752600"/>
            <a:ext cx="11154833" cy="4648200"/>
          </a:xfrm>
        </p:spPr>
        <p:txBody>
          <a:bodyPr/>
          <a:lstStyle/>
          <a:p>
            <a:r>
              <a:rPr lang="en-US" altLang="en-US" sz="2600" smtClean="0">
                <a:latin typeface="Arial" pitchFamily="34" charset="0"/>
                <a:cs typeface="Arial" pitchFamily="34" charset="0"/>
              </a:rPr>
              <a:t>The IABP was pioneered during the early 1960s by Dr. Adrian Kantrowitz</a:t>
            </a:r>
          </a:p>
          <a:p>
            <a:r>
              <a:rPr lang="en-US" altLang="en-US" sz="2600" smtClean="0">
                <a:latin typeface="Arial" pitchFamily="34" charset="0"/>
                <a:cs typeface="Arial" pitchFamily="34" charset="0"/>
              </a:rPr>
              <a:t>The first clinical implant was performed at, Brooklyn, N.Y. in Oct., 1967</a:t>
            </a:r>
          </a:p>
          <a:p>
            <a:r>
              <a:rPr lang="en-US" altLang="en-US" sz="2600" i="1" smtClean="0">
                <a:latin typeface="Arial" pitchFamily="34" charset="0"/>
                <a:cs typeface="Arial" pitchFamily="34" charset="0"/>
              </a:rPr>
              <a:t>The patient, a 48 year old woman, was in cardiogenic shock and unresponsive to traditional therapy. An IABP was inserted by a cut down on the left femoral artery. Pumping was performed for approximately 6 hours. Shock reversed and the patient was discharged</a:t>
            </a:r>
          </a:p>
        </p:txBody>
      </p:sp>
    </p:spTree>
    <p:extLst>
      <p:ext uri="{BB962C8B-B14F-4D97-AF65-F5344CB8AC3E}">
        <p14:creationId xmlns:p14="http://schemas.microsoft.com/office/powerpoint/2010/main" val="158603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125</TotalTime>
  <Words>1956</Words>
  <Application>Microsoft Office PowerPoint</Application>
  <PresentationFormat>Custom</PresentationFormat>
  <Paragraphs>554</Paragraphs>
  <Slides>76</Slides>
  <Notes>43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8" baseType="lpstr">
      <vt:lpstr>Mesh</vt:lpstr>
      <vt:lpstr>Microsoft Photo Editor 3.0 Photo</vt:lpstr>
      <vt:lpstr>Mechanical Support  of the Failing  Cardiorespiratory System</vt:lpstr>
      <vt:lpstr>Acknowledgements </vt:lpstr>
      <vt:lpstr>Today’s talk..</vt:lpstr>
      <vt:lpstr>Considerations </vt:lpstr>
      <vt:lpstr>Rationale for mechanical support</vt:lpstr>
      <vt:lpstr>Short Term Devices</vt:lpstr>
      <vt:lpstr>Complications common to devices</vt:lpstr>
      <vt:lpstr>Intra Aortic Balloon Pump  Counter Pulsation</vt:lpstr>
      <vt:lpstr>Counterpulsation Therapy</vt:lpstr>
      <vt:lpstr>PowerPoint Presentation</vt:lpstr>
      <vt:lpstr>PowerPoint Presentation</vt:lpstr>
      <vt:lpstr>PowerPoint Presentation</vt:lpstr>
      <vt:lpstr>The Application of Counterpulsation Therapy</vt:lpstr>
      <vt:lpstr>PowerPoint Presentation</vt:lpstr>
      <vt:lpstr>PowerPoint Presentation</vt:lpstr>
      <vt:lpstr>PowerPoint Presentation</vt:lpstr>
      <vt:lpstr>Left Ventricular Failure</vt:lpstr>
      <vt:lpstr>Diastole: IAB Inflation</vt:lpstr>
      <vt:lpstr>Systole: IAB Deflation</vt:lpstr>
      <vt:lpstr>Primary Effects of Counterpulsation Therapy</vt:lpstr>
      <vt:lpstr>PowerPoint Presentation</vt:lpstr>
      <vt:lpstr>PowerPoint Presentation</vt:lpstr>
      <vt:lpstr>Aortic Pressure Waveform</vt:lpstr>
      <vt:lpstr>PowerPoint Presentation</vt:lpstr>
      <vt:lpstr>PowerPoint Presentation</vt:lpstr>
      <vt:lpstr>Contraindications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Side Effects and Complications</vt:lpstr>
      <vt:lpstr>Limb Ischaemia</vt:lpstr>
      <vt:lpstr>Bleeding</vt:lpstr>
      <vt:lpstr>PowerPoint Presentation</vt:lpstr>
      <vt:lpstr>PowerPoint Presentation</vt:lpstr>
      <vt:lpstr>PowerPoint Presentation</vt:lpstr>
      <vt:lpstr>E C M O </vt:lpstr>
      <vt:lpstr>What is ECMO ?</vt:lpstr>
      <vt:lpstr>Extra-Corporeal Membrane Oxygenation  ECMO</vt:lpstr>
      <vt:lpstr>Indications</vt:lpstr>
      <vt:lpstr> Theory of ECMO</vt:lpstr>
      <vt:lpstr>Ventilator Lung Injury</vt:lpstr>
      <vt:lpstr>Two modes</vt:lpstr>
      <vt:lpstr>PowerPoint Presentation</vt:lpstr>
      <vt:lpstr>Veno-venous</vt:lpstr>
      <vt:lpstr>Veno-arterial</vt:lpstr>
      <vt:lpstr>PowerPoint Presentation</vt:lpstr>
      <vt:lpstr>PowerPoint Presentation</vt:lpstr>
      <vt:lpstr>PowerPoint Presentation</vt:lpstr>
      <vt:lpstr>PowerPoint Presentation</vt:lpstr>
      <vt:lpstr>Ventricular Assist Devices</vt:lpstr>
      <vt:lpstr>Indications </vt:lpstr>
      <vt:lpstr>Breakdown of VADS</vt:lpstr>
      <vt:lpstr>LVAD/RVAD Insertion</vt:lpstr>
      <vt:lpstr>LVAD</vt:lpstr>
      <vt:lpstr>BiVAD</vt:lpstr>
      <vt:lpstr>PowerPoint Presentation</vt:lpstr>
      <vt:lpstr>PowerPoint Presentation</vt:lpstr>
      <vt:lpstr>PowerPoint Presentation</vt:lpstr>
      <vt:lpstr>PowerPoint Presentation</vt:lpstr>
      <vt:lpstr>Associated Complications</vt:lpstr>
      <vt:lpstr>PowerPoint Presentation</vt:lpstr>
      <vt:lpstr>Axial Pumps Archimedes Screw</vt:lpstr>
      <vt:lpstr>Axial Pumps</vt:lpstr>
      <vt:lpstr>PowerPoint Presentation</vt:lpstr>
      <vt:lpstr>Impella Recover</vt:lpstr>
      <vt:lpstr>Impella – Contraindications</vt:lpstr>
      <vt:lpstr>Reitan Catheter Pump CardioBridge</vt:lpstr>
      <vt:lpstr>Reitan Catheter Pump</vt:lpstr>
      <vt:lpstr>Reitan Catheter Pump</vt:lpstr>
      <vt:lpstr>TandemHeart pVAD CardiacAssist</vt:lpstr>
      <vt:lpstr>CARDIOHELP Device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McCormack</dc:creator>
  <cp:lastModifiedBy>David McCormack</cp:lastModifiedBy>
  <cp:revision>13</cp:revision>
  <dcterms:created xsi:type="dcterms:W3CDTF">2017-03-29T09:49:38Z</dcterms:created>
  <dcterms:modified xsi:type="dcterms:W3CDTF">2017-06-30T21:11:34Z</dcterms:modified>
</cp:coreProperties>
</file>